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4"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9753600" cy="7315200"/>
  <p:notesSz cx="6858000" cy="9144000"/>
  <p:embeddedFontLst>
    <p:embeddedFont>
      <p:font typeface="Aileron Regular Bold" panose="020B0604020202020204" charset="0"/>
      <p:regular r:id="rId21"/>
    </p:embeddedFont>
    <p:embeddedFont>
      <p:font typeface="Calibri" panose="020F0502020204030204" pitchFamily="34" charset="0"/>
      <p:regular r:id="rId22"/>
      <p:bold r:id="rId23"/>
      <p:italic r:id="rId24"/>
      <p:boldItalic r:id="rId25"/>
    </p:embeddedFont>
    <p:embeddedFont>
      <p:font typeface="Canva Sans" panose="020B0604020202020204" charset="0"/>
      <p:regular r:id="rId26"/>
    </p:embeddedFont>
    <p:embeddedFont>
      <p:font typeface="Canva Sans Bold" panose="020B0604020202020204" charset="0"/>
      <p:regular r:id="rId27"/>
    </p:embeddedFont>
    <p:embeddedFont>
      <p:font typeface="Libre Franklin Bold" panose="020B0604020202020204" charset="0"/>
      <p:regular r:id="rId28"/>
    </p:embeddedFont>
    <p:embeddedFont>
      <p:font typeface="Montserrat Classic Bold" panose="020B0604020202020204" charset="0"/>
      <p:regular r:id="rId29"/>
    </p:embeddedFont>
    <p:embeddedFont>
      <p:font typeface="Montserrat Semi-Bold" panose="020B0604020202020204" charset="0"/>
      <p:regular r:id="rId30"/>
    </p:embeddedFont>
    <p:embeddedFont>
      <p:font typeface="Muli Black" panose="020B0604020202020204" charset="0"/>
      <p:regular r:id="rId31"/>
    </p:embeddedFont>
    <p:embeddedFont>
      <p:font typeface="Norwester" panose="020B0604020202020204" charset="0"/>
      <p:regular r:id="rId32"/>
    </p:embeddedFont>
    <p:embeddedFont>
      <p:font typeface="Peace Sans" panose="020B0604020202020204" charset="0"/>
      <p:regular r:id="rId33"/>
    </p:embeddedFont>
    <p:embeddedFont>
      <p:font typeface="Raleway Bold" panose="020B0604020202020204" charset="0"/>
      <p:regular r:id="rId34"/>
    </p:embeddedFont>
    <p:embeddedFont>
      <p:font typeface="Source Sans Pro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15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16-May-23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2413" r="13105" b="25519"/>
          <a:stretch>
            <a:fillRect/>
          </a:stretch>
        </p:blipFill>
        <p:spPr>
          <a:xfrm>
            <a:off x="0" y="0"/>
            <a:ext cx="9753600" cy="7315200"/>
          </a:xfrm>
          <a:prstGeom prst="rect">
            <a:avLst/>
          </a:prstGeom>
        </p:spPr>
      </p:pic>
      <p:sp>
        <p:nvSpPr>
          <p:cNvPr id="3" name="TextBox 3"/>
          <p:cNvSpPr txBox="1"/>
          <p:nvPr/>
        </p:nvSpPr>
        <p:spPr>
          <a:xfrm>
            <a:off x="1014804" y="2465496"/>
            <a:ext cx="7723992" cy="755015"/>
          </a:xfrm>
          <a:prstGeom prst="rect">
            <a:avLst/>
          </a:prstGeom>
        </p:spPr>
        <p:txBody>
          <a:bodyPr lIns="0" tIns="0" rIns="0" bIns="0" rtlCol="0" anchor="t">
            <a:spAutoFit/>
          </a:bodyPr>
          <a:lstStyle/>
          <a:p>
            <a:pPr algn="ctr">
              <a:lnSpc>
                <a:spcPts val="6160"/>
              </a:lnSpc>
              <a:spcBef>
                <a:spcPct val="0"/>
              </a:spcBef>
            </a:pPr>
            <a:r>
              <a:rPr lang="en-US" sz="4400" u="sng">
                <a:solidFill>
                  <a:srgbClr val="FFFFFF"/>
                </a:solidFill>
                <a:latin typeface="Muli Black Bold"/>
              </a:rPr>
              <a:t>Weapon </a:t>
            </a:r>
            <a:r>
              <a:rPr lang="en-US" sz="4400" u="sng">
                <a:solidFill>
                  <a:srgbClr val="FFFFFF"/>
                </a:solidFill>
                <a:latin typeface="Muli Black"/>
              </a:rPr>
              <a:t>Detection System</a:t>
            </a:r>
          </a:p>
        </p:txBody>
      </p:sp>
      <p:sp>
        <p:nvSpPr>
          <p:cNvPr id="4" name="TextBox 4"/>
          <p:cNvSpPr txBox="1"/>
          <p:nvPr/>
        </p:nvSpPr>
        <p:spPr>
          <a:xfrm>
            <a:off x="731520" y="4424250"/>
            <a:ext cx="6084213" cy="2501265"/>
          </a:xfrm>
          <a:prstGeom prst="rect">
            <a:avLst/>
          </a:prstGeom>
        </p:spPr>
        <p:txBody>
          <a:bodyPr lIns="0" tIns="0" rIns="0" bIns="0" rtlCol="0" anchor="t">
            <a:spAutoFit/>
          </a:bodyPr>
          <a:lstStyle/>
          <a:p>
            <a:pPr>
              <a:lnSpc>
                <a:spcPts val="3359"/>
              </a:lnSpc>
            </a:pPr>
            <a:r>
              <a:rPr lang="en-US" sz="2400">
                <a:solidFill>
                  <a:srgbClr val="FFFFFF"/>
                </a:solidFill>
                <a:latin typeface="Muli Black Bold Italics"/>
              </a:rPr>
              <a:t>Team Members : </a:t>
            </a:r>
          </a:p>
          <a:p>
            <a:pPr>
              <a:lnSpc>
                <a:spcPts val="3359"/>
              </a:lnSpc>
            </a:pPr>
            <a:endParaRPr lang="en-US" sz="2400">
              <a:solidFill>
                <a:srgbClr val="FFFFFF"/>
              </a:solidFill>
              <a:latin typeface="Muli Black Bold Italics"/>
            </a:endParaRPr>
          </a:p>
          <a:p>
            <a:pPr>
              <a:lnSpc>
                <a:spcPts val="3359"/>
              </a:lnSpc>
            </a:pPr>
            <a:r>
              <a:rPr lang="en-US" sz="2400">
                <a:solidFill>
                  <a:srgbClr val="FFFFFF"/>
                </a:solidFill>
                <a:latin typeface="Muli Black Bold"/>
              </a:rPr>
              <a:t>Abhishek Singh (RA2011026010098)</a:t>
            </a:r>
          </a:p>
          <a:p>
            <a:pPr>
              <a:lnSpc>
                <a:spcPts val="3359"/>
              </a:lnSpc>
            </a:pPr>
            <a:r>
              <a:rPr lang="en-US" sz="2400">
                <a:solidFill>
                  <a:srgbClr val="FFFFFF"/>
                </a:solidFill>
                <a:latin typeface="Muli Black Bold"/>
              </a:rPr>
              <a:t>Vishvesh Bhardwaj (RA2011026010109)</a:t>
            </a:r>
          </a:p>
          <a:p>
            <a:pPr>
              <a:lnSpc>
                <a:spcPts val="3359"/>
              </a:lnSpc>
            </a:pPr>
            <a:r>
              <a:rPr lang="en-US" sz="2400">
                <a:solidFill>
                  <a:srgbClr val="FFFFFF"/>
                </a:solidFill>
                <a:latin typeface="Muli Black Bold"/>
              </a:rPr>
              <a:t>Raghav Kapoor (RA2011026010117)</a:t>
            </a:r>
          </a:p>
          <a:p>
            <a:pPr>
              <a:lnSpc>
                <a:spcPts val="3359"/>
              </a:lnSpc>
              <a:spcBef>
                <a:spcPct val="0"/>
              </a:spcBef>
            </a:pPr>
            <a:endParaRPr lang="en-US" sz="2400">
              <a:solidFill>
                <a:srgbClr val="FFFFFF"/>
              </a:solidFill>
              <a:latin typeface="Muli Black Bold"/>
            </a:endParaRPr>
          </a:p>
        </p:txBody>
      </p:sp>
      <p:sp>
        <p:nvSpPr>
          <p:cNvPr id="5" name="TextBox 5"/>
          <p:cNvSpPr txBox="1"/>
          <p:nvPr/>
        </p:nvSpPr>
        <p:spPr>
          <a:xfrm>
            <a:off x="940772" y="944406"/>
            <a:ext cx="8584228" cy="755015"/>
          </a:xfrm>
          <a:prstGeom prst="rect">
            <a:avLst/>
          </a:prstGeom>
        </p:spPr>
        <p:txBody>
          <a:bodyPr wrap="square" lIns="0" tIns="0" rIns="0" bIns="0" rtlCol="0" anchor="t">
            <a:spAutoFit/>
          </a:bodyPr>
          <a:lstStyle/>
          <a:p>
            <a:pPr algn="ctr">
              <a:lnSpc>
                <a:spcPts val="6160"/>
              </a:lnSpc>
              <a:spcBef>
                <a:spcPct val="0"/>
              </a:spcBef>
            </a:pPr>
            <a:r>
              <a:rPr lang="en-US" sz="4400" dirty="0">
                <a:solidFill>
                  <a:srgbClr val="FFFFFF"/>
                </a:solidFill>
                <a:latin typeface="Muli Black Bold"/>
              </a:rPr>
              <a:t>Artificial Intelligence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15C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01520" y="6277270"/>
            <a:ext cx="2376798" cy="237679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7570548" y="-1737681"/>
            <a:ext cx="4938402" cy="4938402"/>
          </a:xfrm>
          <a:prstGeom prst="rect">
            <a:avLst/>
          </a:prstGeom>
        </p:spPr>
      </p:pic>
      <p:pic>
        <p:nvPicPr>
          <p:cNvPr id="4" name="Picture 4"/>
          <p:cNvPicPr>
            <a:picLocks noChangeAspect="1"/>
          </p:cNvPicPr>
          <p:nvPr/>
        </p:nvPicPr>
        <p:blipFill>
          <a:blip r:embed="rId4"/>
          <a:srcRect t="554" b="554"/>
          <a:stretch>
            <a:fillRect/>
          </a:stretch>
        </p:blipFill>
        <p:spPr>
          <a:xfrm>
            <a:off x="1775278" y="731520"/>
            <a:ext cx="5396210" cy="6418002"/>
          </a:xfrm>
          <a:prstGeom prst="rect">
            <a:avLst/>
          </a:prstGeom>
        </p:spPr>
      </p:pic>
      <p:sp>
        <p:nvSpPr>
          <p:cNvPr id="5" name="TextBox 5"/>
          <p:cNvSpPr txBox="1"/>
          <p:nvPr/>
        </p:nvSpPr>
        <p:spPr>
          <a:xfrm>
            <a:off x="1008449" y="184150"/>
            <a:ext cx="8290560" cy="547370"/>
          </a:xfrm>
          <a:prstGeom prst="rect">
            <a:avLst/>
          </a:prstGeom>
        </p:spPr>
        <p:txBody>
          <a:bodyPr lIns="0" tIns="0" rIns="0" bIns="0" rtlCol="0" anchor="t">
            <a:spAutoFit/>
          </a:bodyPr>
          <a:lstStyle/>
          <a:p>
            <a:pPr>
              <a:lnSpc>
                <a:spcPts val="4480"/>
              </a:lnSpc>
            </a:pPr>
            <a:r>
              <a:rPr lang="en-US" sz="3200">
                <a:solidFill>
                  <a:srgbClr val="FFFFFF"/>
                </a:solidFill>
                <a:latin typeface="Libre Franklin Bold"/>
              </a:rPr>
              <a:t>DETECTION MODULE CODE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900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800000">
            <a:off x="-698024" y="-803190"/>
            <a:ext cx="3069420" cy="3069420"/>
          </a:xfrm>
          <a:prstGeom prst="rect">
            <a:avLst/>
          </a:prstGeom>
        </p:spPr>
      </p:pic>
      <p:pic>
        <p:nvPicPr>
          <p:cNvPr id="3" name="Picture 3"/>
          <p:cNvPicPr>
            <a:picLocks noChangeAspect="1"/>
          </p:cNvPicPr>
          <p:nvPr/>
        </p:nvPicPr>
        <p:blipFill>
          <a:blip r:embed="rId2"/>
          <a:srcRect/>
          <a:stretch>
            <a:fillRect/>
          </a:stretch>
        </p:blipFill>
        <p:spPr>
          <a:xfrm>
            <a:off x="7487370" y="4866704"/>
            <a:ext cx="3069420" cy="3069420"/>
          </a:xfrm>
          <a:prstGeom prst="rect">
            <a:avLst/>
          </a:prstGeom>
        </p:spPr>
      </p:pic>
      <p:pic>
        <p:nvPicPr>
          <p:cNvPr id="4" name="Picture 4"/>
          <p:cNvPicPr>
            <a:picLocks noChangeAspect="1"/>
          </p:cNvPicPr>
          <p:nvPr/>
        </p:nvPicPr>
        <p:blipFill>
          <a:blip r:embed="rId3"/>
          <a:srcRect t="3512" b="3512"/>
          <a:stretch>
            <a:fillRect/>
          </a:stretch>
        </p:blipFill>
        <p:spPr>
          <a:xfrm>
            <a:off x="1734226" y="731520"/>
            <a:ext cx="6285148" cy="6285703"/>
          </a:xfrm>
          <a:prstGeom prst="rect">
            <a:avLst/>
          </a:prstGeom>
        </p:spPr>
      </p:pic>
      <p:sp>
        <p:nvSpPr>
          <p:cNvPr id="5" name="TextBox 5"/>
          <p:cNvSpPr txBox="1"/>
          <p:nvPr/>
        </p:nvSpPr>
        <p:spPr>
          <a:xfrm>
            <a:off x="488318" y="127086"/>
            <a:ext cx="8776964" cy="464820"/>
          </a:xfrm>
          <a:prstGeom prst="rect">
            <a:avLst/>
          </a:prstGeom>
        </p:spPr>
        <p:txBody>
          <a:bodyPr lIns="0" tIns="0" rIns="0" bIns="0" rtlCol="0" anchor="t">
            <a:spAutoFit/>
          </a:bodyPr>
          <a:lstStyle/>
          <a:p>
            <a:pPr marL="0" lvl="0" indent="0" algn="ctr">
              <a:lnSpc>
                <a:spcPts val="3690"/>
              </a:lnSpc>
              <a:spcBef>
                <a:spcPct val="0"/>
              </a:spcBef>
            </a:pPr>
            <a:r>
              <a:rPr lang="en-US" sz="3000">
                <a:solidFill>
                  <a:srgbClr val="FFFFFF"/>
                </a:solidFill>
                <a:latin typeface="Aileron Regular Bold"/>
              </a:rPr>
              <a:t>DETECTION WINDOW MODULE CODE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F15C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88399" y="6126801"/>
            <a:ext cx="2376798" cy="237679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7766360" y="-3367691"/>
            <a:ext cx="4938402" cy="4938402"/>
          </a:xfrm>
          <a:prstGeom prst="rect">
            <a:avLst/>
          </a:prstGeom>
        </p:spPr>
      </p:pic>
      <p:pic>
        <p:nvPicPr>
          <p:cNvPr id="4" name="Picture 4"/>
          <p:cNvPicPr>
            <a:picLocks noChangeAspect="1"/>
          </p:cNvPicPr>
          <p:nvPr/>
        </p:nvPicPr>
        <p:blipFill>
          <a:blip r:embed="rId4"/>
          <a:srcRect t="3083" b="3083"/>
          <a:stretch>
            <a:fillRect/>
          </a:stretch>
        </p:blipFill>
        <p:spPr>
          <a:xfrm>
            <a:off x="2046322" y="731520"/>
            <a:ext cx="5660956" cy="6418497"/>
          </a:xfrm>
          <a:prstGeom prst="rect">
            <a:avLst/>
          </a:prstGeom>
        </p:spPr>
      </p:pic>
      <p:sp>
        <p:nvSpPr>
          <p:cNvPr id="5" name="TextBox 5"/>
          <p:cNvSpPr txBox="1"/>
          <p:nvPr/>
        </p:nvSpPr>
        <p:spPr>
          <a:xfrm>
            <a:off x="214452" y="102685"/>
            <a:ext cx="9324696" cy="523875"/>
          </a:xfrm>
          <a:prstGeom prst="rect">
            <a:avLst/>
          </a:prstGeom>
        </p:spPr>
        <p:txBody>
          <a:bodyPr lIns="0" tIns="0" rIns="0" bIns="0" rtlCol="0" anchor="t">
            <a:spAutoFit/>
          </a:bodyPr>
          <a:lstStyle/>
          <a:p>
            <a:pPr>
              <a:lnSpc>
                <a:spcPts val="4200"/>
              </a:lnSpc>
            </a:pPr>
            <a:r>
              <a:rPr lang="en-US" sz="3000">
                <a:solidFill>
                  <a:srgbClr val="FFFFFF"/>
                </a:solidFill>
                <a:latin typeface="Libre Franklin Bold"/>
              </a:rPr>
              <a:t>SETTING WINDOW  MODULE CODE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9753600" cy="7315200"/>
          </a:xfrm>
          <a:prstGeom prst="rect">
            <a:avLst/>
          </a:prstGeom>
        </p:spPr>
      </p:pic>
      <p:pic>
        <p:nvPicPr>
          <p:cNvPr id="3" name="Picture 3"/>
          <p:cNvPicPr>
            <a:picLocks noChangeAspect="1"/>
          </p:cNvPicPr>
          <p:nvPr/>
        </p:nvPicPr>
        <p:blipFill>
          <a:blip r:embed="rId3"/>
          <a:srcRect/>
          <a:stretch>
            <a:fillRect/>
          </a:stretch>
        </p:blipFill>
        <p:spPr>
          <a:xfrm>
            <a:off x="1087682" y="933528"/>
            <a:ext cx="7578236" cy="6381672"/>
          </a:xfrm>
          <a:prstGeom prst="rect">
            <a:avLst/>
          </a:prstGeom>
        </p:spPr>
      </p:pic>
      <p:sp>
        <p:nvSpPr>
          <p:cNvPr id="4" name="TextBox 4"/>
          <p:cNvSpPr txBox="1"/>
          <p:nvPr/>
        </p:nvSpPr>
        <p:spPr>
          <a:xfrm>
            <a:off x="2593867" y="230505"/>
            <a:ext cx="7670393" cy="501015"/>
          </a:xfrm>
          <a:prstGeom prst="rect">
            <a:avLst/>
          </a:prstGeom>
        </p:spPr>
        <p:txBody>
          <a:bodyPr lIns="0" tIns="0" rIns="0" bIns="0" rtlCol="0" anchor="t">
            <a:spAutoFit/>
          </a:bodyPr>
          <a:lstStyle/>
          <a:p>
            <a:pPr>
              <a:lnSpc>
                <a:spcPts val="3930"/>
              </a:lnSpc>
            </a:pPr>
            <a:r>
              <a:rPr lang="en-US" sz="3000">
                <a:solidFill>
                  <a:srgbClr val="FFFFFF"/>
                </a:solidFill>
                <a:latin typeface="Norwester"/>
              </a:rPr>
              <a:t>MAIN MODULE CODE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FE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2076677" y="-387390"/>
            <a:ext cx="9550989" cy="6347264"/>
          </a:xfrm>
          <a:prstGeom prst="rect">
            <a:avLst/>
          </a:prstGeom>
        </p:spPr>
      </p:pic>
      <p:pic>
        <p:nvPicPr>
          <p:cNvPr id="3" name="Picture 3"/>
          <p:cNvPicPr>
            <a:picLocks noChangeAspect="1"/>
          </p:cNvPicPr>
          <p:nvPr/>
        </p:nvPicPr>
        <p:blipFill>
          <a:blip r:embed="rId4"/>
          <a:srcRect/>
          <a:stretch>
            <a:fillRect/>
          </a:stretch>
        </p:blipFill>
        <p:spPr>
          <a:xfrm>
            <a:off x="177619" y="3794043"/>
            <a:ext cx="3430398" cy="3379577"/>
          </a:xfrm>
          <a:prstGeom prst="rect">
            <a:avLst/>
          </a:prstGeom>
        </p:spPr>
      </p:pic>
      <p:pic>
        <p:nvPicPr>
          <p:cNvPr id="4" name="Picture 4"/>
          <p:cNvPicPr>
            <a:picLocks noChangeAspect="1"/>
          </p:cNvPicPr>
          <p:nvPr/>
        </p:nvPicPr>
        <p:blipFill>
          <a:blip r:embed="rId5"/>
          <a:srcRect/>
          <a:stretch>
            <a:fillRect/>
          </a:stretch>
        </p:blipFill>
        <p:spPr>
          <a:xfrm>
            <a:off x="3713196" y="1390654"/>
            <a:ext cx="6277951" cy="4224692"/>
          </a:xfrm>
          <a:prstGeom prst="rect">
            <a:avLst/>
          </a:prstGeom>
        </p:spPr>
      </p:pic>
      <p:sp>
        <p:nvSpPr>
          <p:cNvPr id="5" name="TextBox 5"/>
          <p:cNvSpPr txBox="1"/>
          <p:nvPr/>
        </p:nvSpPr>
        <p:spPr>
          <a:xfrm>
            <a:off x="177619" y="52070"/>
            <a:ext cx="3094434" cy="679450"/>
          </a:xfrm>
          <a:prstGeom prst="rect">
            <a:avLst/>
          </a:prstGeom>
        </p:spPr>
        <p:txBody>
          <a:bodyPr lIns="0" tIns="0" rIns="0" bIns="0" rtlCol="0" anchor="t">
            <a:spAutoFit/>
          </a:bodyPr>
          <a:lstStyle/>
          <a:p>
            <a:pPr algn="ctr">
              <a:lnSpc>
                <a:spcPts val="5599"/>
              </a:lnSpc>
            </a:pPr>
            <a:r>
              <a:rPr lang="en-US" sz="3999">
                <a:solidFill>
                  <a:srgbClr val="000000"/>
                </a:solidFill>
                <a:latin typeface="Canva Sans Bold"/>
              </a:rPr>
              <a:t>ALGORITHM</a:t>
            </a:r>
          </a:p>
        </p:txBody>
      </p:sp>
      <p:sp>
        <p:nvSpPr>
          <p:cNvPr id="6" name="TextBox 6"/>
          <p:cNvSpPr txBox="1"/>
          <p:nvPr/>
        </p:nvSpPr>
        <p:spPr>
          <a:xfrm>
            <a:off x="177619" y="1343029"/>
            <a:ext cx="3430398" cy="2111375"/>
          </a:xfrm>
          <a:prstGeom prst="rect">
            <a:avLst/>
          </a:prstGeom>
        </p:spPr>
        <p:txBody>
          <a:bodyPr lIns="0" tIns="0" rIns="0" bIns="0" rtlCol="0" anchor="t">
            <a:spAutoFit/>
          </a:bodyPr>
          <a:lstStyle/>
          <a:p>
            <a:pPr algn="just">
              <a:lnSpc>
                <a:spcPts val="2800"/>
              </a:lnSpc>
            </a:pPr>
            <a:r>
              <a:rPr lang="en-US" sz="2000">
                <a:solidFill>
                  <a:srgbClr val="000000"/>
                </a:solidFill>
                <a:latin typeface="Canva Sans Bold"/>
              </a:rPr>
              <a:t>YOLOv4 (You Only Look Once Version 3) is a real - time object detection algorithm that identifies specific objects in videos, live feeds, or images.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91367" y="3514879"/>
            <a:ext cx="525725" cy="67277"/>
          </a:xfrm>
          <a:prstGeom prst="rect">
            <a:avLst/>
          </a:prstGeom>
          <a:solidFill>
            <a:srgbClr val="0C45A6"/>
          </a:solidFill>
        </p:spPr>
      </p:sp>
      <p:sp>
        <p:nvSpPr>
          <p:cNvPr id="3" name="AutoShape 3"/>
          <p:cNvSpPr/>
          <p:nvPr/>
        </p:nvSpPr>
        <p:spPr>
          <a:xfrm>
            <a:off x="0" y="0"/>
            <a:ext cx="9753600" cy="2803786"/>
          </a:xfrm>
          <a:prstGeom prst="rect">
            <a:avLst/>
          </a:prstGeom>
          <a:solidFill>
            <a:srgbClr val="0C45A6"/>
          </a:solidFill>
        </p:spPr>
      </p:sp>
      <p:sp>
        <p:nvSpPr>
          <p:cNvPr id="4" name="AutoShape 4"/>
          <p:cNvSpPr/>
          <p:nvPr/>
        </p:nvSpPr>
        <p:spPr>
          <a:xfrm>
            <a:off x="4351075" y="3514879"/>
            <a:ext cx="525725" cy="67277"/>
          </a:xfrm>
          <a:prstGeom prst="rect">
            <a:avLst/>
          </a:prstGeom>
          <a:solidFill>
            <a:srgbClr val="0C45A6"/>
          </a:solidFill>
        </p:spPr>
      </p:sp>
      <p:sp>
        <p:nvSpPr>
          <p:cNvPr id="5" name="AutoShape 5"/>
          <p:cNvSpPr/>
          <p:nvPr/>
        </p:nvSpPr>
        <p:spPr>
          <a:xfrm>
            <a:off x="7492372" y="3447601"/>
            <a:ext cx="525725" cy="67277"/>
          </a:xfrm>
          <a:prstGeom prst="rect">
            <a:avLst/>
          </a:prstGeom>
          <a:solidFill>
            <a:srgbClr val="0C45A6"/>
          </a:solidFill>
        </p:spPr>
      </p:sp>
      <p:pic>
        <p:nvPicPr>
          <p:cNvPr id="6" name="Picture 6"/>
          <p:cNvPicPr>
            <a:picLocks noChangeAspect="1"/>
          </p:cNvPicPr>
          <p:nvPr/>
        </p:nvPicPr>
        <p:blipFill>
          <a:blip r:embed="rId2"/>
          <a:srcRect/>
          <a:stretch>
            <a:fillRect/>
          </a:stretch>
        </p:blipFill>
        <p:spPr>
          <a:xfrm>
            <a:off x="264705" y="2953118"/>
            <a:ext cx="2560099" cy="3915445"/>
          </a:xfrm>
          <a:prstGeom prst="rect">
            <a:avLst/>
          </a:prstGeom>
        </p:spPr>
      </p:pic>
      <p:pic>
        <p:nvPicPr>
          <p:cNvPr id="7" name="Picture 7"/>
          <p:cNvPicPr>
            <a:picLocks noChangeAspect="1"/>
          </p:cNvPicPr>
          <p:nvPr/>
        </p:nvPicPr>
        <p:blipFill>
          <a:blip r:embed="rId3"/>
          <a:srcRect r="13238"/>
          <a:stretch>
            <a:fillRect/>
          </a:stretch>
        </p:blipFill>
        <p:spPr>
          <a:xfrm>
            <a:off x="3303833" y="2953118"/>
            <a:ext cx="2648095" cy="3793900"/>
          </a:xfrm>
          <a:prstGeom prst="rect">
            <a:avLst/>
          </a:prstGeom>
        </p:spPr>
      </p:pic>
      <p:pic>
        <p:nvPicPr>
          <p:cNvPr id="8" name="Picture 8"/>
          <p:cNvPicPr>
            <a:picLocks noChangeAspect="1"/>
          </p:cNvPicPr>
          <p:nvPr/>
        </p:nvPicPr>
        <p:blipFill>
          <a:blip r:embed="rId4"/>
          <a:srcRect/>
          <a:stretch>
            <a:fillRect/>
          </a:stretch>
        </p:blipFill>
        <p:spPr>
          <a:xfrm>
            <a:off x="6282595" y="2977550"/>
            <a:ext cx="3205628" cy="3866582"/>
          </a:xfrm>
          <a:prstGeom prst="rect">
            <a:avLst/>
          </a:prstGeom>
        </p:spPr>
      </p:pic>
      <p:sp>
        <p:nvSpPr>
          <p:cNvPr id="9" name="TextBox 9"/>
          <p:cNvSpPr txBox="1"/>
          <p:nvPr/>
        </p:nvSpPr>
        <p:spPr>
          <a:xfrm>
            <a:off x="379604" y="741045"/>
            <a:ext cx="8994392" cy="476250"/>
          </a:xfrm>
          <a:prstGeom prst="rect">
            <a:avLst/>
          </a:prstGeom>
        </p:spPr>
        <p:txBody>
          <a:bodyPr lIns="0" tIns="0" rIns="0" bIns="0" rtlCol="0" anchor="t">
            <a:spAutoFit/>
          </a:bodyPr>
          <a:lstStyle/>
          <a:p>
            <a:pPr>
              <a:lnSpc>
                <a:spcPts val="3860"/>
              </a:lnSpc>
            </a:pPr>
            <a:r>
              <a:rPr lang="en-US" sz="3216">
                <a:solidFill>
                  <a:srgbClr val="FFFFFF"/>
                </a:solidFill>
                <a:latin typeface="Montserrat Semi-Bold"/>
              </a:rPr>
              <a:t>DETECTION WINDOW IMPLEMENTATION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F15C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56879" y="6273522"/>
            <a:ext cx="2376798" cy="237679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7983617" y="-2058187"/>
            <a:ext cx="4938402" cy="4938402"/>
          </a:xfrm>
          <a:prstGeom prst="rect">
            <a:avLst/>
          </a:prstGeom>
        </p:spPr>
      </p:pic>
      <p:pic>
        <p:nvPicPr>
          <p:cNvPr id="4" name="Picture 4"/>
          <p:cNvPicPr>
            <a:picLocks noChangeAspect="1"/>
          </p:cNvPicPr>
          <p:nvPr/>
        </p:nvPicPr>
        <p:blipFill>
          <a:blip r:embed="rId4"/>
          <a:srcRect/>
          <a:stretch>
            <a:fillRect/>
          </a:stretch>
        </p:blipFill>
        <p:spPr>
          <a:xfrm>
            <a:off x="0" y="899659"/>
            <a:ext cx="9753600" cy="5933440"/>
          </a:xfrm>
          <a:prstGeom prst="rect">
            <a:avLst/>
          </a:prstGeom>
        </p:spPr>
      </p:pic>
      <p:sp>
        <p:nvSpPr>
          <p:cNvPr id="5" name="TextBox 5"/>
          <p:cNvSpPr txBox="1"/>
          <p:nvPr/>
        </p:nvSpPr>
        <p:spPr>
          <a:xfrm>
            <a:off x="558319" y="52070"/>
            <a:ext cx="7531252" cy="679450"/>
          </a:xfrm>
          <a:prstGeom prst="rect">
            <a:avLst/>
          </a:prstGeom>
        </p:spPr>
        <p:txBody>
          <a:bodyPr lIns="0" tIns="0" rIns="0" bIns="0" rtlCol="0" anchor="t">
            <a:spAutoFit/>
          </a:bodyPr>
          <a:lstStyle/>
          <a:p>
            <a:pPr>
              <a:lnSpc>
                <a:spcPts val="5599"/>
              </a:lnSpc>
            </a:pPr>
            <a:r>
              <a:rPr lang="en-US" sz="3999">
                <a:solidFill>
                  <a:srgbClr val="FFFFFF"/>
                </a:solidFill>
                <a:latin typeface="Libre Franklin Bold"/>
              </a:rPr>
              <a:t>FLOW DIAGRAM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9753600" cy="73152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14500" y="-209550"/>
            <a:ext cx="7812056" cy="801732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13386" y="178076"/>
            <a:ext cx="6069395" cy="1106889"/>
          </a:xfrm>
          <a:prstGeom prst="rect">
            <a:avLst/>
          </a:prstGeom>
        </p:spPr>
      </p:pic>
      <p:sp>
        <p:nvSpPr>
          <p:cNvPr id="5" name="TextBox 5"/>
          <p:cNvSpPr txBox="1"/>
          <p:nvPr/>
        </p:nvSpPr>
        <p:spPr>
          <a:xfrm>
            <a:off x="883265" y="433239"/>
            <a:ext cx="7987070" cy="606087"/>
          </a:xfrm>
          <a:prstGeom prst="rect">
            <a:avLst/>
          </a:prstGeom>
        </p:spPr>
        <p:txBody>
          <a:bodyPr lIns="0" tIns="0" rIns="0" bIns="0" rtlCol="0" anchor="t">
            <a:spAutoFit/>
          </a:bodyPr>
          <a:lstStyle/>
          <a:p>
            <a:pPr algn="r">
              <a:lnSpc>
                <a:spcPts val="4771"/>
              </a:lnSpc>
            </a:pPr>
            <a:r>
              <a:rPr lang="en-US" sz="4077">
                <a:solidFill>
                  <a:srgbClr val="EED64E"/>
                </a:solidFill>
                <a:latin typeface="Norwester"/>
              </a:rPr>
              <a:t>RESULT AND CONCLUSION</a:t>
            </a:r>
          </a:p>
        </p:txBody>
      </p:sp>
      <p:grpSp>
        <p:nvGrpSpPr>
          <p:cNvPr id="6" name="Group 6"/>
          <p:cNvGrpSpPr/>
          <p:nvPr/>
        </p:nvGrpSpPr>
        <p:grpSpPr>
          <a:xfrm>
            <a:off x="731520" y="1545627"/>
            <a:ext cx="8290560" cy="5875350"/>
            <a:chOff x="0" y="0"/>
            <a:chExt cx="11054080" cy="7833800"/>
          </a:xfrm>
        </p:grpSpPr>
        <p:sp>
          <p:nvSpPr>
            <p:cNvPr id="7" name="TextBox 7"/>
            <p:cNvSpPr txBox="1"/>
            <p:nvPr/>
          </p:nvSpPr>
          <p:spPr>
            <a:xfrm>
              <a:off x="5" y="-38100"/>
              <a:ext cx="11054075" cy="6910360"/>
            </a:xfrm>
            <a:prstGeom prst="rect">
              <a:avLst/>
            </a:prstGeom>
          </p:spPr>
          <p:txBody>
            <a:bodyPr lIns="0" tIns="0" rIns="0" bIns="0" rtlCol="0" anchor="t">
              <a:spAutoFit/>
            </a:bodyPr>
            <a:lstStyle/>
            <a:p>
              <a:pPr algn="just">
                <a:lnSpc>
                  <a:spcPts val="4167"/>
                </a:lnSpc>
              </a:pPr>
              <a:r>
                <a:rPr lang="en-US" sz="3109" spc="62">
                  <a:solidFill>
                    <a:srgbClr val="FFFFFF"/>
                  </a:solidFill>
                  <a:latin typeface="Source Sans Pro Bold"/>
                </a:rPr>
                <a:t>In this era where things are automated, object detection  becomes one of the most interesting field. When it comes to  object detection in surveillance systems, speed plays an  important role for locating an object quickly and alerting theauthority. This work tried to achieve the same and its able to  produce a faster result compared to the previously existing  systems.</a:t>
              </a:r>
            </a:p>
            <a:p>
              <a:pPr algn="just">
                <a:lnSpc>
                  <a:spcPts val="4167"/>
                </a:lnSpc>
              </a:pPr>
              <a:endParaRPr lang="en-US" sz="3109" spc="62">
                <a:solidFill>
                  <a:srgbClr val="FFFFFF"/>
                </a:solidFill>
                <a:latin typeface="Source Sans Pro Bold"/>
              </a:endParaRPr>
            </a:p>
          </p:txBody>
        </p:sp>
        <p:sp>
          <p:nvSpPr>
            <p:cNvPr id="8" name="TextBox 8"/>
            <p:cNvSpPr txBox="1"/>
            <p:nvPr/>
          </p:nvSpPr>
          <p:spPr>
            <a:xfrm>
              <a:off x="0" y="7398351"/>
              <a:ext cx="11054075" cy="435449"/>
            </a:xfrm>
            <a:prstGeom prst="rect">
              <a:avLst/>
            </a:prstGeom>
          </p:spPr>
          <p:txBody>
            <a:bodyPr lIns="0" tIns="0" rIns="0" bIns="0" rtlCol="0" anchor="t">
              <a:spAutoFit/>
            </a:bodyPr>
            <a:lstStyle/>
            <a:p>
              <a:pPr>
                <a:lnSpc>
                  <a:spcPts val="3038"/>
                </a:lnSpc>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00AE"/>
        </a:solidFill>
        <a:effectLst/>
      </p:bgPr>
    </p:bg>
    <p:spTree>
      <p:nvGrpSpPr>
        <p:cNvPr id="1" name=""/>
        <p:cNvGrpSpPr/>
        <p:nvPr/>
      </p:nvGrpSpPr>
      <p:grpSpPr>
        <a:xfrm>
          <a:off x="0" y="0"/>
          <a:ext cx="0" cy="0"/>
          <a:chOff x="0" y="0"/>
          <a:chExt cx="0" cy="0"/>
        </a:xfrm>
      </p:grpSpPr>
      <p:sp>
        <p:nvSpPr>
          <p:cNvPr id="2" name="TextBox 2"/>
          <p:cNvSpPr txBox="1"/>
          <p:nvPr/>
        </p:nvSpPr>
        <p:spPr>
          <a:xfrm>
            <a:off x="1007124" y="122087"/>
            <a:ext cx="7739351" cy="851988"/>
          </a:xfrm>
          <a:prstGeom prst="rect">
            <a:avLst/>
          </a:prstGeom>
        </p:spPr>
        <p:txBody>
          <a:bodyPr lIns="0" tIns="0" rIns="0" bIns="0" rtlCol="0" anchor="t">
            <a:spAutoFit/>
          </a:bodyPr>
          <a:lstStyle/>
          <a:p>
            <a:pPr algn="ctr">
              <a:lnSpc>
                <a:spcPts val="7000"/>
              </a:lnSpc>
            </a:pPr>
            <a:r>
              <a:rPr lang="en-US" sz="5000" u="sng">
                <a:solidFill>
                  <a:srgbClr val="FFFFFF"/>
                </a:solidFill>
                <a:latin typeface="Libre Franklin Bold"/>
              </a:rPr>
              <a:t>GITHUB LINKS</a:t>
            </a:r>
          </a:p>
        </p:txBody>
      </p:sp>
      <p:sp>
        <p:nvSpPr>
          <p:cNvPr id="3" name="TextBox 3"/>
          <p:cNvSpPr txBox="1"/>
          <p:nvPr/>
        </p:nvSpPr>
        <p:spPr>
          <a:xfrm>
            <a:off x="4872038" y="3086100"/>
            <a:ext cx="9525" cy="1028700"/>
          </a:xfrm>
          <a:prstGeom prst="rect">
            <a:avLst/>
          </a:prstGeom>
        </p:spPr>
        <p:txBody>
          <a:bodyPr lIns="0" tIns="0" rIns="0" bIns="0" rtlCol="0" anchor="t">
            <a:spAutoFit/>
          </a:bodyPr>
          <a:lstStyle/>
          <a:p>
            <a:pPr algn="ctr">
              <a:lnSpc>
                <a:spcPts val="8400"/>
              </a:lnSpc>
            </a:pPr>
            <a:endParaRPr/>
          </a:p>
        </p:txBody>
      </p:sp>
      <p:sp>
        <p:nvSpPr>
          <p:cNvPr id="4" name="TextBox 4"/>
          <p:cNvSpPr txBox="1"/>
          <p:nvPr/>
        </p:nvSpPr>
        <p:spPr>
          <a:xfrm>
            <a:off x="197049" y="2802890"/>
            <a:ext cx="8825031" cy="264160"/>
          </a:xfrm>
          <a:prstGeom prst="rect">
            <a:avLst/>
          </a:prstGeom>
        </p:spPr>
        <p:txBody>
          <a:bodyPr lIns="0" tIns="0" rIns="0" bIns="0" rtlCol="0" anchor="t">
            <a:spAutoFit/>
          </a:bodyPr>
          <a:lstStyle/>
          <a:p>
            <a:pPr algn="ctr">
              <a:lnSpc>
                <a:spcPts val="2240"/>
              </a:lnSpc>
            </a:pPr>
            <a:r>
              <a:rPr lang="en-US" sz="1600" dirty="0">
                <a:solidFill>
                  <a:srgbClr val="FFFFFF"/>
                </a:solidFill>
                <a:latin typeface="Canva Sans"/>
              </a:rPr>
              <a:t>ABHISHEK SINGH : https://github.com/AbhishekSingh1247/Weapon-Detection-System  </a:t>
            </a:r>
          </a:p>
        </p:txBody>
      </p:sp>
      <p:sp>
        <p:nvSpPr>
          <p:cNvPr id="5" name="TextBox 5"/>
          <p:cNvSpPr txBox="1"/>
          <p:nvPr/>
        </p:nvSpPr>
        <p:spPr>
          <a:xfrm>
            <a:off x="101459" y="3511233"/>
            <a:ext cx="9560207" cy="264160"/>
          </a:xfrm>
          <a:prstGeom prst="rect">
            <a:avLst/>
          </a:prstGeom>
        </p:spPr>
        <p:txBody>
          <a:bodyPr lIns="0" tIns="0" rIns="0" bIns="0" rtlCol="0" anchor="t">
            <a:spAutoFit/>
          </a:bodyPr>
          <a:lstStyle/>
          <a:p>
            <a:pPr algn="ctr">
              <a:lnSpc>
                <a:spcPts val="2240"/>
              </a:lnSpc>
            </a:pPr>
            <a:r>
              <a:rPr lang="en-US" sz="1600">
                <a:solidFill>
                  <a:srgbClr val="FFFFFF"/>
                </a:solidFill>
                <a:latin typeface="Canva Sans"/>
              </a:rPr>
              <a:t>VISHVESH BHARDWAJ : https://github.com/Vishvesh-Bhardwaj/Weapon-Detection-System </a:t>
            </a:r>
          </a:p>
        </p:txBody>
      </p:sp>
      <p:sp>
        <p:nvSpPr>
          <p:cNvPr id="6" name="TextBox 6"/>
          <p:cNvSpPr txBox="1"/>
          <p:nvPr/>
        </p:nvSpPr>
        <p:spPr>
          <a:xfrm>
            <a:off x="-499376" y="4219575"/>
            <a:ext cx="9753600" cy="264160"/>
          </a:xfrm>
          <a:prstGeom prst="rect">
            <a:avLst/>
          </a:prstGeom>
        </p:spPr>
        <p:txBody>
          <a:bodyPr lIns="0" tIns="0" rIns="0" bIns="0" rtlCol="0" anchor="t">
            <a:spAutoFit/>
          </a:bodyPr>
          <a:lstStyle/>
          <a:p>
            <a:pPr algn="ctr">
              <a:lnSpc>
                <a:spcPts val="2240"/>
              </a:lnSpc>
            </a:pPr>
            <a:r>
              <a:rPr lang="en-US" sz="1600">
                <a:solidFill>
                  <a:srgbClr val="FFFFFF"/>
                </a:solidFill>
                <a:latin typeface="Canva Sans"/>
              </a:rPr>
              <a:t>RAGHAV  KAPOOR : https://github.com/Kraghav2002/Weapon-Detection-System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blip>
          <a:srcRect l="1487" t="1994" r="2787" b="2280"/>
          <a:stretch>
            <a:fillRect/>
          </a:stretch>
        </p:blipFill>
        <p:spPr>
          <a:xfrm>
            <a:off x="0" y="0"/>
            <a:ext cx="9753600" cy="7315200"/>
          </a:xfrm>
          <a:prstGeom prst="rect">
            <a:avLst/>
          </a:prstGeom>
        </p:spPr>
      </p:pic>
      <p:grpSp>
        <p:nvGrpSpPr>
          <p:cNvPr id="3" name="Group 3"/>
          <p:cNvGrpSpPr/>
          <p:nvPr/>
        </p:nvGrpSpPr>
        <p:grpSpPr>
          <a:xfrm>
            <a:off x="1638300" y="2619375"/>
            <a:ext cx="6494263" cy="1804477"/>
            <a:chOff x="0" y="0"/>
            <a:chExt cx="8659017" cy="2405969"/>
          </a:xfrm>
        </p:grpSpPr>
        <p:sp>
          <p:nvSpPr>
            <p:cNvPr id="4" name="Freeform 4"/>
            <p:cNvSpPr/>
            <p:nvPr/>
          </p:nvSpPr>
          <p:spPr>
            <a:xfrm>
              <a:off x="0" y="0"/>
              <a:ext cx="8659017" cy="2405969"/>
            </a:xfrm>
            <a:custGeom>
              <a:avLst/>
              <a:gdLst/>
              <a:ahLst/>
              <a:cxnLst/>
              <a:rect l="l" t="t" r="r" b="b"/>
              <a:pathLst>
                <a:path w="8659017" h="2405969">
                  <a:moveTo>
                    <a:pt x="8659017" y="279400"/>
                  </a:moveTo>
                  <a:lnTo>
                    <a:pt x="8659017" y="0"/>
                  </a:lnTo>
                  <a:lnTo>
                    <a:pt x="0" y="0"/>
                  </a:lnTo>
                  <a:lnTo>
                    <a:pt x="0" y="2405969"/>
                  </a:lnTo>
                  <a:lnTo>
                    <a:pt x="8659017" y="2405969"/>
                  </a:lnTo>
                  <a:lnTo>
                    <a:pt x="8659017" y="279400"/>
                  </a:lnTo>
                  <a:close/>
                  <a:moveTo>
                    <a:pt x="8580277" y="279400"/>
                  </a:moveTo>
                  <a:lnTo>
                    <a:pt x="8580277" y="2327228"/>
                  </a:lnTo>
                  <a:lnTo>
                    <a:pt x="78740" y="2327228"/>
                  </a:lnTo>
                  <a:lnTo>
                    <a:pt x="78740" y="78740"/>
                  </a:lnTo>
                  <a:lnTo>
                    <a:pt x="8580277" y="78740"/>
                  </a:lnTo>
                  <a:lnTo>
                    <a:pt x="8580277" y="279400"/>
                  </a:lnTo>
                  <a:close/>
                </a:path>
              </a:pathLst>
            </a:custGeom>
            <a:solidFill>
              <a:srgbClr val="99E265"/>
            </a:solidFill>
          </p:spPr>
        </p:sp>
      </p:grpSp>
      <p:sp>
        <p:nvSpPr>
          <p:cNvPr id="5" name="TextBox 5"/>
          <p:cNvSpPr txBox="1"/>
          <p:nvPr/>
        </p:nvSpPr>
        <p:spPr>
          <a:xfrm>
            <a:off x="2514147" y="3055206"/>
            <a:ext cx="4742569" cy="837565"/>
          </a:xfrm>
          <a:prstGeom prst="rect">
            <a:avLst/>
          </a:prstGeom>
        </p:spPr>
        <p:txBody>
          <a:bodyPr lIns="0" tIns="0" rIns="0" bIns="0" rtlCol="0" anchor="t">
            <a:spAutoFit/>
          </a:bodyPr>
          <a:lstStyle/>
          <a:p>
            <a:pPr algn="ctr">
              <a:lnSpc>
                <a:spcPts val="6859"/>
              </a:lnSpc>
            </a:pPr>
            <a:r>
              <a:rPr lang="en-US" sz="4899" spc="832">
                <a:solidFill>
                  <a:srgbClr val="444440"/>
                </a:solidFill>
                <a:latin typeface="Raleway Bold"/>
              </a:rPr>
              <a:t>THANKYOU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5600" y="-76200"/>
            <a:ext cx="13004800" cy="7315200"/>
          </a:xfrm>
          <a:prstGeom prst="rect">
            <a:avLst/>
          </a:prstGeom>
        </p:spPr>
      </p:pic>
      <p:pic>
        <p:nvPicPr>
          <p:cNvPr id="3" name="Picture 3"/>
          <p:cNvPicPr>
            <a:picLocks noChangeAspect="1"/>
          </p:cNvPicPr>
          <p:nvPr/>
        </p:nvPicPr>
        <p:blipFill>
          <a:blip r:embed="rId4"/>
          <a:srcRect/>
          <a:stretch>
            <a:fillRect/>
          </a:stretch>
        </p:blipFill>
        <p:spPr>
          <a:xfrm>
            <a:off x="-1238748" y="-1202283"/>
            <a:ext cx="3342966" cy="2975240"/>
          </a:xfrm>
          <a:prstGeom prst="rect">
            <a:avLst/>
          </a:prstGeom>
        </p:spPr>
      </p:pic>
      <p:pic>
        <p:nvPicPr>
          <p:cNvPr id="4" name="Picture 4"/>
          <p:cNvPicPr>
            <a:picLocks noChangeAspect="1"/>
          </p:cNvPicPr>
          <p:nvPr/>
        </p:nvPicPr>
        <p:blipFill>
          <a:blip r:embed="rId5"/>
          <a:srcRect/>
          <a:stretch>
            <a:fillRect/>
          </a:stretch>
        </p:blipFill>
        <p:spPr>
          <a:xfrm>
            <a:off x="6528809" y="2852493"/>
            <a:ext cx="5704691" cy="6604563"/>
          </a:xfrm>
          <a:prstGeom prst="rect">
            <a:avLst/>
          </a:prstGeom>
        </p:spPr>
      </p:pic>
      <p:pic>
        <p:nvPicPr>
          <p:cNvPr id="5" name="Picture 5"/>
          <p:cNvPicPr>
            <a:picLocks noChangeAspect="1"/>
          </p:cNvPicPr>
          <p:nvPr/>
        </p:nvPicPr>
        <p:blipFill>
          <a:blip r:embed="rId5"/>
          <a:srcRect/>
          <a:stretch>
            <a:fillRect/>
          </a:stretch>
        </p:blipFill>
        <p:spPr>
          <a:xfrm rot="2309401">
            <a:off x="7437022" y="3769052"/>
            <a:ext cx="1114839" cy="1290697"/>
          </a:xfrm>
          <a:prstGeom prst="rect">
            <a:avLst/>
          </a:prstGeom>
        </p:spPr>
      </p:pic>
      <p:sp>
        <p:nvSpPr>
          <p:cNvPr id="6" name="TextBox 6"/>
          <p:cNvSpPr txBox="1"/>
          <p:nvPr/>
        </p:nvSpPr>
        <p:spPr>
          <a:xfrm>
            <a:off x="2104217" y="398145"/>
            <a:ext cx="6426103" cy="666750"/>
          </a:xfrm>
          <a:prstGeom prst="rect">
            <a:avLst/>
          </a:prstGeom>
        </p:spPr>
        <p:txBody>
          <a:bodyPr lIns="0" tIns="0" rIns="0" bIns="0" rtlCol="0" anchor="t">
            <a:spAutoFit/>
          </a:bodyPr>
          <a:lstStyle/>
          <a:p>
            <a:pPr>
              <a:lnSpc>
                <a:spcPts val="5280"/>
              </a:lnSpc>
            </a:pPr>
            <a:r>
              <a:rPr lang="en-US" sz="4400">
                <a:solidFill>
                  <a:srgbClr val="000000"/>
                </a:solidFill>
                <a:latin typeface="Libre Franklin Bold"/>
              </a:rPr>
              <a:t>Social Benefits</a:t>
            </a:r>
          </a:p>
        </p:txBody>
      </p:sp>
      <p:sp>
        <p:nvSpPr>
          <p:cNvPr id="7" name="TextBox 7"/>
          <p:cNvSpPr txBox="1"/>
          <p:nvPr/>
        </p:nvSpPr>
        <p:spPr>
          <a:xfrm>
            <a:off x="402590" y="1254006"/>
            <a:ext cx="8948420" cy="6273165"/>
          </a:xfrm>
          <a:prstGeom prst="rect">
            <a:avLst/>
          </a:prstGeom>
        </p:spPr>
        <p:txBody>
          <a:bodyPr lIns="0" tIns="0" rIns="0" bIns="0" rtlCol="0" anchor="t">
            <a:spAutoFit/>
          </a:bodyPr>
          <a:lstStyle/>
          <a:p>
            <a:pPr algn="just">
              <a:lnSpc>
                <a:spcPts val="3359"/>
              </a:lnSpc>
            </a:pPr>
            <a:r>
              <a:rPr lang="en-US" sz="2400">
                <a:solidFill>
                  <a:srgbClr val="FFFFFF"/>
                </a:solidFill>
                <a:ea typeface="Muli Black Bold"/>
              </a:rPr>
              <a:t>´The weapon detection system using machine learning has several potential benefits for society.</a:t>
            </a:r>
          </a:p>
          <a:p>
            <a:pPr marL="518160" lvl="1" indent="-259080" algn="just">
              <a:lnSpc>
                <a:spcPts val="3359"/>
              </a:lnSpc>
              <a:buFont typeface="Arial"/>
              <a:buChar char="•"/>
            </a:pPr>
            <a:r>
              <a:rPr lang="en-US" sz="2400">
                <a:solidFill>
                  <a:srgbClr val="FFFFFF"/>
                </a:solidFill>
                <a:latin typeface="Muli Black Bold"/>
              </a:rPr>
              <a:t>Firstly, it can enhance </a:t>
            </a:r>
            <a:r>
              <a:rPr lang="en-US" sz="2400">
                <a:solidFill>
                  <a:srgbClr val="FF3131"/>
                </a:solidFill>
                <a:latin typeface="Muli Black Bold"/>
              </a:rPr>
              <a:t>security</a:t>
            </a:r>
            <a:r>
              <a:rPr lang="en-US" sz="2400">
                <a:solidFill>
                  <a:srgbClr val="FFFFFF"/>
                </a:solidFill>
                <a:latin typeface="Muli Black Bold"/>
              </a:rPr>
              <a:t> in public places, reducing the risk of mass shootings and other firearm-related incidents.</a:t>
            </a:r>
          </a:p>
          <a:p>
            <a:pPr marL="518160" lvl="1" indent="-259080" algn="just">
              <a:lnSpc>
                <a:spcPts val="3359"/>
              </a:lnSpc>
              <a:buFont typeface="Arial"/>
              <a:buChar char="•"/>
            </a:pPr>
            <a:r>
              <a:rPr lang="en-US" sz="2400">
                <a:solidFill>
                  <a:srgbClr val="FFFFFF"/>
                </a:solidFill>
                <a:latin typeface="Muli Black Bold"/>
              </a:rPr>
              <a:t>Secondly, it can provide security personnel with real-time information about </a:t>
            </a:r>
            <a:r>
              <a:rPr lang="en-US" sz="2400">
                <a:solidFill>
                  <a:srgbClr val="FF3131"/>
                </a:solidFill>
                <a:latin typeface="Muli Black Bold"/>
              </a:rPr>
              <a:t>potential threats</a:t>
            </a:r>
            <a:r>
              <a:rPr lang="en-US" sz="2400">
                <a:solidFill>
                  <a:srgbClr val="FFFFFF"/>
                </a:solidFill>
                <a:latin typeface="Muli Black Bold"/>
              </a:rPr>
              <a:t>, enabling them to respond quickly and effectively. </a:t>
            </a:r>
          </a:p>
          <a:p>
            <a:pPr marL="518160" lvl="1" indent="-259080" algn="just">
              <a:lnSpc>
                <a:spcPts val="3359"/>
              </a:lnSpc>
              <a:buFont typeface="Arial"/>
              <a:buChar char="•"/>
            </a:pPr>
            <a:r>
              <a:rPr lang="en-US" sz="2400">
                <a:solidFill>
                  <a:srgbClr val="FFFFFF"/>
                </a:solidFill>
                <a:latin typeface="Muli Black Bold"/>
              </a:rPr>
              <a:t>Thirdly, it can save time and resources by automating the </a:t>
            </a:r>
            <a:r>
              <a:rPr lang="en-US" sz="2400">
                <a:solidFill>
                  <a:srgbClr val="FF3131"/>
                </a:solidFill>
                <a:latin typeface="Muli Black Bold"/>
              </a:rPr>
              <a:t>firearm detection process</a:t>
            </a:r>
            <a:r>
              <a:rPr lang="en-US" sz="2400">
                <a:solidFill>
                  <a:srgbClr val="FFFFFF"/>
                </a:solidFill>
                <a:latin typeface="Muli Black Bold"/>
              </a:rPr>
              <a:t>, reducing the need for manual screening of individuals. </a:t>
            </a:r>
          </a:p>
          <a:p>
            <a:pPr marL="518160" lvl="1" indent="-259080" algn="just">
              <a:lnSpc>
                <a:spcPts val="3359"/>
              </a:lnSpc>
              <a:buFont typeface="Arial"/>
              <a:buChar char="•"/>
            </a:pPr>
            <a:r>
              <a:rPr lang="en-US" sz="2400">
                <a:solidFill>
                  <a:srgbClr val="FFFFFF"/>
                </a:solidFill>
                <a:latin typeface="Muli Black Bold"/>
              </a:rPr>
              <a:t>Finally, it can provide </a:t>
            </a:r>
            <a:r>
              <a:rPr lang="en-US" sz="2400">
                <a:solidFill>
                  <a:srgbClr val="FF3131"/>
                </a:solidFill>
                <a:latin typeface="Muli Black Bold"/>
              </a:rPr>
              <a:t>peace of mind</a:t>
            </a:r>
            <a:r>
              <a:rPr lang="en-US" sz="2400">
                <a:solidFill>
                  <a:srgbClr val="FFFFFF"/>
                </a:solidFill>
                <a:latin typeface="Muli Black Bold"/>
              </a:rPr>
              <a:t> to the general public, knowing that measures are in place to ensure their safety in public places.</a:t>
            </a:r>
          </a:p>
          <a:p>
            <a:pPr algn="just">
              <a:lnSpc>
                <a:spcPts val="3359"/>
              </a:lnSpc>
              <a:spcBef>
                <a:spcPct val="0"/>
              </a:spcBef>
            </a:pPr>
            <a:endParaRPr lang="en-US" sz="2400">
              <a:solidFill>
                <a:srgbClr val="FFFFFF"/>
              </a:solidFill>
              <a:latin typeface="Muli Black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CB8B4"/>
        </a:solidFill>
        <a:effectLst/>
      </p:bgPr>
    </p:bg>
    <p:spTree>
      <p:nvGrpSpPr>
        <p:cNvPr id="1" name=""/>
        <p:cNvGrpSpPr/>
        <p:nvPr/>
      </p:nvGrpSpPr>
      <p:grpSpPr>
        <a:xfrm>
          <a:off x="0" y="0"/>
          <a:ext cx="0" cy="0"/>
          <a:chOff x="0" y="0"/>
          <a:chExt cx="0" cy="0"/>
        </a:xfrm>
      </p:grpSpPr>
      <p:grpSp>
        <p:nvGrpSpPr>
          <p:cNvPr id="2" name="Group 2"/>
          <p:cNvGrpSpPr/>
          <p:nvPr/>
        </p:nvGrpSpPr>
        <p:grpSpPr>
          <a:xfrm>
            <a:off x="0" y="-12700"/>
            <a:ext cx="9779000" cy="7379076"/>
            <a:chOff x="0" y="0"/>
            <a:chExt cx="13038667" cy="9838768"/>
          </a:xfrm>
        </p:grpSpPr>
        <p:pic>
          <p:nvPicPr>
            <p:cNvPr id="3" name="Picture 3"/>
            <p:cNvPicPr>
              <a:picLocks noChangeAspect="1"/>
            </p:cNvPicPr>
            <p:nvPr/>
          </p:nvPicPr>
          <p:blipFill>
            <a:blip r:embed="rId2">
              <a:alphaModFix amt="17000"/>
            </a:blip>
            <a:srcRect l="5825" r="5825"/>
            <a:stretch>
              <a:fillRect/>
            </a:stretch>
          </p:blipFill>
          <p:spPr>
            <a:xfrm>
              <a:off x="0" y="0"/>
              <a:ext cx="13038667" cy="9838768"/>
            </a:xfrm>
            <a:prstGeom prst="rect">
              <a:avLst/>
            </a:prstGeom>
          </p:spPr>
        </p:pic>
      </p:grpSp>
      <p:sp>
        <p:nvSpPr>
          <p:cNvPr id="4" name="TextBox 4"/>
          <p:cNvSpPr txBox="1"/>
          <p:nvPr/>
        </p:nvSpPr>
        <p:spPr>
          <a:xfrm>
            <a:off x="550863" y="1619861"/>
            <a:ext cx="8677275" cy="5429250"/>
          </a:xfrm>
          <a:prstGeom prst="rect">
            <a:avLst/>
          </a:prstGeom>
        </p:spPr>
        <p:txBody>
          <a:bodyPr lIns="0" tIns="0" rIns="0" bIns="0" rtlCol="0" anchor="t">
            <a:spAutoFit/>
          </a:bodyPr>
          <a:lstStyle/>
          <a:p>
            <a:pPr marL="518160" lvl="1" indent="-259080" algn="just">
              <a:lnSpc>
                <a:spcPts val="2879"/>
              </a:lnSpc>
              <a:buFont typeface="Arial"/>
              <a:buChar char="•"/>
            </a:pPr>
            <a:r>
              <a:rPr lang="en-US" sz="2400" spc="48">
                <a:solidFill>
                  <a:srgbClr val="FFFFFF"/>
                </a:solidFill>
                <a:latin typeface="Montserrat Classic Bold"/>
              </a:rPr>
              <a:t>The increasing instances of </a:t>
            </a:r>
            <a:r>
              <a:rPr lang="en-US" sz="2400" spc="48">
                <a:solidFill>
                  <a:srgbClr val="FF3131"/>
                </a:solidFill>
                <a:latin typeface="Montserrat Classic Bold"/>
              </a:rPr>
              <a:t>mass shootings</a:t>
            </a:r>
            <a:r>
              <a:rPr lang="en-US" sz="2400" spc="48">
                <a:solidFill>
                  <a:srgbClr val="FFFFFF"/>
                </a:solidFill>
                <a:latin typeface="Montserrat Classic Bold"/>
              </a:rPr>
              <a:t> in public places have highlighted the need for </a:t>
            </a:r>
            <a:r>
              <a:rPr lang="en-US" sz="2400" spc="48">
                <a:solidFill>
                  <a:srgbClr val="FF3131"/>
                </a:solidFill>
                <a:latin typeface="Montserrat Classic Bold"/>
              </a:rPr>
              <a:t>improved security </a:t>
            </a:r>
            <a:r>
              <a:rPr lang="en-US" sz="2400" spc="48">
                <a:solidFill>
                  <a:srgbClr val="FFFFFF"/>
                </a:solidFill>
                <a:latin typeface="Montserrat Classic Bold"/>
              </a:rPr>
              <a:t>measures to prevent such incidents.</a:t>
            </a:r>
          </a:p>
          <a:p>
            <a:pPr marL="518160" lvl="1" indent="-259080" algn="just">
              <a:lnSpc>
                <a:spcPts val="2879"/>
              </a:lnSpc>
              <a:buFont typeface="Arial"/>
              <a:buChar char="•"/>
            </a:pPr>
            <a:r>
              <a:rPr lang="en-US" sz="2400" spc="48">
                <a:solidFill>
                  <a:srgbClr val="FFFFFF"/>
                </a:solidFill>
                <a:latin typeface="Montserrat Classic Bold"/>
              </a:rPr>
              <a:t>Traditional security measures, such as </a:t>
            </a:r>
            <a:r>
              <a:rPr lang="en-US" sz="2400" spc="48">
                <a:solidFill>
                  <a:srgbClr val="FF3131"/>
                </a:solidFill>
                <a:latin typeface="Montserrat Classic Bold"/>
              </a:rPr>
              <a:t>metal detectors</a:t>
            </a:r>
            <a:r>
              <a:rPr lang="en-US" sz="2400" spc="48">
                <a:solidFill>
                  <a:srgbClr val="FFFFFF"/>
                </a:solidFill>
                <a:latin typeface="Montserrat Classic Bold"/>
              </a:rPr>
              <a:t>, are not always effective as they can be evaded by using non-metallic weapons.</a:t>
            </a:r>
          </a:p>
          <a:p>
            <a:pPr marL="518160" lvl="1" indent="-259080" algn="just">
              <a:lnSpc>
                <a:spcPts val="2879"/>
              </a:lnSpc>
              <a:buFont typeface="Arial"/>
              <a:buChar char="•"/>
            </a:pPr>
            <a:r>
              <a:rPr lang="en-US" sz="2400" spc="48">
                <a:solidFill>
                  <a:srgbClr val="FFFFFF"/>
                </a:solidFill>
                <a:latin typeface="Montserrat Classic Bold"/>
              </a:rPr>
              <a:t>Additionally, </a:t>
            </a:r>
            <a:r>
              <a:rPr lang="en-US" sz="2400" spc="48">
                <a:solidFill>
                  <a:srgbClr val="FF3131"/>
                </a:solidFill>
                <a:latin typeface="Montserrat Classic Bold"/>
              </a:rPr>
              <a:t>manually screening</a:t>
            </a:r>
            <a:r>
              <a:rPr lang="en-US" sz="2400" spc="48">
                <a:solidFill>
                  <a:srgbClr val="FFFFFF"/>
                </a:solidFill>
                <a:latin typeface="Montserrat Classic Bold"/>
              </a:rPr>
              <a:t> every person entering a public space is </a:t>
            </a:r>
            <a:r>
              <a:rPr lang="en-US" sz="2400" spc="48">
                <a:solidFill>
                  <a:srgbClr val="FF3131"/>
                </a:solidFill>
                <a:latin typeface="Montserrat Classic Bold"/>
              </a:rPr>
              <a:t>time-consuming</a:t>
            </a:r>
            <a:r>
              <a:rPr lang="en-US" sz="2400" spc="48">
                <a:solidFill>
                  <a:srgbClr val="FFFFFF"/>
                </a:solidFill>
                <a:latin typeface="Montserrat Classic Bold"/>
              </a:rPr>
              <a:t> and impractical. </a:t>
            </a:r>
          </a:p>
          <a:p>
            <a:pPr marL="518160" lvl="1" indent="-259080" algn="just">
              <a:lnSpc>
                <a:spcPts val="2879"/>
              </a:lnSpc>
              <a:buFont typeface="Arial"/>
              <a:buChar char="•"/>
            </a:pPr>
            <a:r>
              <a:rPr lang="en-US" sz="2400" spc="48">
                <a:solidFill>
                  <a:srgbClr val="FFFFFF"/>
                </a:solidFill>
                <a:latin typeface="Montserrat Classic Bold"/>
              </a:rPr>
              <a:t>Therefore, there is a need for an </a:t>
            </a:r>
            <a:r>
              <a:rPr lang="en-US" sz="2400" spc="48">
                <a:solidFill>
                  <a:srgbClr val="FF3131"/>
                </a:solidFill>
                <a:latin typeface="Montserrat Classic Bold"/>
              </a:rPr>
              <a:t>automated system</a:t>
            </a:r>
            <a:r>
              <a:rPr lang="en-US" sz="2400" spc="48">
                <a:solidFill>
                  <a:srgbClr val="FFFFFF"/>
                </a:solidFill>
                <a:latin typeface="Montserrat Classic Bold"/>
              </a:rPr>
              <a:t> that can detect firearms in real-time, providing security personnel with the information necessary to respond to any potential threat.</a:t>
            </a:r>
          </a:p>
          <a:p>
            <a:pPr algn="just">
              <a:lnSpc>
                <a:spcPts val="2879"/>
              </a:lnSpc>
            </a:pPr>
            <a:endParaRPr lang="en-US" sz="2400" spc="48">
              <a:solidFill>
                <a:srgbClr val="FFFFFF"/>
              </a:solidFill>
              <a:latin typeface="Montserrat Classic Bold"/>
            </a:endParaRPr>
          </a:p>
        </p:txBody>
      </p:sp>
      <p:grpSp>
        <p:nvGrpSpPr>
          <p:cNvPr id="5" name="Group 5"/>
          <p:cNvGrpSpPr/>
          <p:nvPr/>
        </p:nvGrpSpPr>
        <p:grpSpPr>
          <a:xfrm>
            <a:off x="-831703" y="6044013"/>
            <a:ext cx="1754685" cy="1409275"/>
            <a:chOff x="0" y="0"/>
            <a:chExt cx="6383700" cy="5126990"/>
          </a:xfrm>
        </p:grpSpPr>
        <p:sp>
          <p:nvSpPr>
            <p:cNvPr id="6" name="Freeform 6"/>
            <p:cNvSpPr/>
            <p:nvPr/>
          </p:nvSpPr>
          <p:spPr>
            <a:xfrm>
              <a:off x="0" y="0"/>
              <a:ext cx="6383700" cy="5126990"/>
            </a:xfrm>
            <a:custGeom>
              <a:avLst/>
              <a:gdLst/>
              <a:ahLst/>
              <a:cxnLst/>
              <a:rect l="l" t="t" r="r" b="b"/>
              <a:pathLst>
                <a:path w="6383700" h="5126990">
                  <a:moveTo>
                    <a:pt x="3561760" y="0"/>
                  </a:moveTo>
                  <a:lnTo>
                    <a:pt x="0" y="0"/>
                  </a:lnTo>
                  <a:lnTo>
                    <a:pt x="2821940" y="2564130"/>
                  </a:lnTo>
                  <a:lnTo>
                    <a:pt x="0" y="5126990"/>
                  </a:lnTo>
                  <a:lnTo>
                    <a:pt x="3561760" y="5126990"/>
                  </a:lnTo>
                  <a:lnTo>
                    <a:pt x="6383700" y="2564130"/>
                  </a:lnTo>
                  <a:close/>
                </a:path>
              </a:pathLst>
            </a:custGeom>
            <a:solidFill>
              <a:srgbClr val="FF7477"/>
            </a:solidFill>
          </p:spPr>
        </p:sp>
      </p:grpSp>
      <p:grpSp>
        <p:nvGrpSpPr>
          <p:cNvPr id="7" name="Group 7"/>
          <p:cNvGrpSpPr/>
          <p:nvPr/>
        </p:nvGrpSpPr>
        <p:grpSpPr>
          <a:xfrm>
            <a:off x="929577" y="6764984"/>
            <a:ext cx="714376" cy="568253"/>
            <a:chOff x="0" y="0"/>
            <a:chExt cx="6346308" cy="5126990"/>
          </a:xfrm>
        </p:grpSpPr>
        <p:sp>
          <p:nvSpPr>
            <p:cNvPr id="8" name="Freeform 8"/>
            <p:cNvSpPr/>
            <p:nvPr/>
          </p:nvSpPr>
          <p:spPr>
            <a:xfrm>
              <a:off x="0" y="0"/>
              <a:ext cx="6346308" cy="5126990"/>
            </a:xfrm>
            <a:custGeom>
              <a:avLst/>
              <a:gdLst/>
              <a:ahLst/>
              <a:cxnLst/>
              <a:rect l="l" t="t" r="r" b="b"/>
              <a:pathLst>
                <a:path w="6346308" h="5126990">
                  <a:moveTo>
                    <a:pt x="3524367" y="0"/>
                  </a:moveTo>
                  <a:lnTo>
                    <a:pt x="0" y="0"/>
                  </a:lnTo>
                  <a:lnTo>
                    <a:pt x="2821940" y="2564130"/>
                  </a:lnTo>
                  <a:lnTo>
                    <a:pt x="0" y="5126990"/>
                  </a:lnTo>
                  <a:lnTo>
                    <a:pt x="3524367" y="5126990"/>
                  </a:lnTo>
                  <a:lnTo>
                    <a:pt x="6346308" y="2564130"/>
                  </a:lnTo>
                  <a:close/>
                </a:path>
              </a:pathLst>
            </a:custGeom>
            <a:solidFill>
              <a:srgbClr val="FFCC58"/>
            </a:solidFill>
          </p:spPr>
        </p:sp>
      </p:grpSp>
      <p:grpSp>
        <p:nvGrpSpPr>
          <p:cNvPr id="9" name="Group 9"/>
          <p:cNvGrpSpPr/>
          <p:nvPr/>
        </p:nvGrpSpPr>
        <p:grpSpPr>
          <a:xfrm>
            <a:off x="7283597" y="-26587"/>
            <a:ext cx="1754685" cy="1409275"/>
            <a:chOff x="0" y="0"/>
            <a:chExt cx="6383700" cy="5126990"/>
          </a:xfrm>
        </p:grpSpPr>
        <p:sp>
          <p:nvSpPr>
            <p:cNvPr id="10" name="Freeform 10"/>
            <p:cNvSpPr/>
            <p:nvPr/>
          </p:nvSpPr>
          <p:spPr>
            <a:xfrm>
              <a:off x="0" y="0"/>
              <a:ext cx="6383700" cy="5126990"/>
            </a:xfrm>
            <a:custGeom>
              <a:avLst/>
              <a:gdLst/>
              <a:ahLst/>
              <a:cxnLst/>
              <a:rect l="l" t="t" r="r" b="b"/>
              <a:pathLst>
                <a:path w="6383700" h="5126990">
                  <a:moveTo>
                    <a:pt x="3561760" y="0"/>
                  </a:moveTo>
                  <a:lnTo>
                    <a:pt x="0" y="0"/>
                  </a:lnTo>
                  <a:lnTo>
                    <a:pt x="2821940" y="2564130"/>
                  </a:lnTo>
                  <a:lnTo>
                    <a:pt x="0" y="5126990"/>
                  </a:lnTo>
                  <a:lnTo>
                    <a:pt x="3561760" y="5126990"/>
                  </a:lnTo>
                  <a:lnTo>
                    <a:pt x="6383700" y="2564130"/>
                  </a:lnTo>
                  <a:close/>
                </a:path>
              </a:pathLst>
            </a:custGeom>
            <a:solidFill>
              <a:srgbClr val="FF7477"/>
            </a:solidFill>
          </p:spPr>
        </p:sp>
      </p:grpSp>
      <p:grpSp>
        <p:nvGrpSpPr>
          <p:cNvPr id="11" name="Group 11"/>
          <p:cNvGrpSpPr/>
          <p:nvPr/>
        </p:nvGrpSpPr>
        <p:grpSpPr>
          <a:xfrm>
            <a:off x="9044877" y="694384"/>
            <a:ext cx="714376" cy="568253"/>
            <a:chOff x="0" y="0"/>
            <a:chExt cx="6346308" cy="5126990"/>
          </a:xfrm>
        </p:grpSpPr>
        <p:sp>
          <p:nvSpPr>
            <p:cNvPr id="12" name="Freeform 12"/>
            <p:cNvSpPr/>
            <p:nvPr/>
          </p:nvSpPr>
          <p:spPr>
            <a:xfrm>
              <a:off x="0" y="0"/>
              <a:ext cx="6346308" cy="5126990"/>
            </a:xfrm>
            <a:custGeom>
              <a:avLst/>
              <a:gdLst/>
              <a:ahLst/>
              <a:cxnLst/>
              <a:rect l="l" t="t" r="r" b="b"/>
              <a:pathLst>
                <a:path w="6346308" h="5126990">
                  <a:moveTo>
                    <a:pt x="3524367" y="0"/>
                  </a:moveTo>
                  <a:lnTo>
                    <a:pt x="0" y="0"/>
                  </a:lnTo>
                  <a:lnTo>
                    <a:pt x="2821940" y="2564130"/>
                  </a:lnTo>
                  <a:lnTo>
                    <a:pt x="0" y="5126990"/>
                  </a:lnTo>
                  <a:lnTo>
                    <a:pt x="3524367" y="5126990"/>
                  </a:lnTo>
                  <a:lnTo>
                    <a:pt x="6346308" y="2564130"/>
                  </a:lnTo>
                  <a:close/>
                </a:path>
              </a:pathLst>
            </a:custGeom>
            <a:solidFill>
              <a:srgbClr val="FFCC58"/>
            </a:solidFill>
          </p:spPr>
        </p:sp>
      </p:grpSp>
      <p:grpSp>
        <p:nvGrpSpPr>
          <p:cNvPr id="13" name="Group 13"/>
          <p:cNvGrpSpPr/>
          <p:nvPr/>
        </p:nvGrpSpPr>
        <p:grpSpPr>
          <a:xfrm>
            <a:off x="8644113" y="-1247821"/>
            <a:ext cx="1517551" cy="1223101"/>
            <a:chOff x="0" y="0"/>
            <a:chExt cx="6361360" cy="5126990"/>
          </a:xfrm>
        </p:grpSpPr>
        <p:sp>
          <p:nvSpPr>
            <p:cNvPr id="14" name="Freeform 14"/>
            <p:cNvSpPr/>
            <p:nvPr/>
          </p:nvSpPr>
          <p:spPr>
            <a:xfrm>
              <a:off x="0" y="0"/>
              <a:ext cx="6361360" cy="5126990"/>
            </a:xfrm>
            <a:custGeom>
              <a:avLst/>
              <a:gdLst/>
              <a:ahLst/>
              <a:cxnLst/>
              <a:rect l="l" t="t" r="r" b="b"/>
              <a:pathLst>
                <a:path w="6361360" h="5126990">
                  <a:moveTo>
                    <a:pt x="3539420" y="0"/>
                  </a:moveTo>
                  <a:lnTo>
                    <a:pt x="0" y="0"/>
                  </a:lnTo>
                  <a:lnTo>
                    <a:pt x="2821940" y="2564130"/>
                  </a:lnTo>
                  <a:lnTo>
                    <a:pt x="0" y="5126990"/>
                  </a:lnTo>
                  <a:lnTo>
                    <a:pt x="3539420" y="5126990"/>
                  </a:lnTo>
                  <a:lnTo>
                    <a:pt x="6361360" y="2564130"/>
                  </a:lnTo>
                  <a:close/>
                </a:path>
              </a:pathLst>
            </a:custGeom>
            <a:solidFill>
              <a:srgbClr val="F2F2F2"/>
            </a:solidFill>
          </p:spPr>
        </p:sp>
      </p:grpSp>
      <p:sp>
        <p:nvSpPr>
          <p:cNvPr id="15" name="TextBox 15"/>
          <p:cNvSpPr txBox="1"/>
          <p:nvPr/>
        </p:nvSpPr>
        <p:spPr>
          <a:xfrm>
            <a:off x="1889708" y="507623"/>
            <a:ext cx="6754405" cy="755015"/>
          </a:xfrm>
          <a:prstGeom prst="rect">
            <a:avLst/>
          </a:prstGeom>
        </p:spPr>
        <p:txBody>
          <a:bodyPr wrap="square" lIns="0" tIns="0" rIns="0" bIns="0" rtlCol="0" anchor="t">
            <a:spAutoFit/>
          </a:bodyPr>
          <a:lstStyle/>
          <a:p>
            <a:pPr algn="ctr">
              <a:lnSpc>
                <a:spcPts val="6160"/>
              </a:lnSpc>
              <a:spcBef>
                <a:spcPct val="0"/>
              </a:spcBef>
            </a:pPr>
            <a:r>
              <a:rPr lang="en-US" sz="4400" dirty="0">
                <a:solidFill>
                  <a:srgbClr val="000000"/>
                </a:solidFill>
                <a:latin typeface="Muli Black Bold"/>
              </a:rPr>
              <a:t>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DF] Weapon Detection using Artificial Intelligence and Deep Learning for  Security Applications | Semantic Scholar">
            <a:extLst>
              <a:ext uri="{FF2B5EF4-FFF2-40B4-BE49-F238E27FC236}">
                <a16:creationId xmlns:a16="http://schemas.microsoft.com/office/drawing/2014/main" id="{C951B09B-39EF-46AF-E22D-5B501D9D1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200275"/>
            <a:ext cx="6572250" cy="29146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1359DF-36EE-8349-E928-ACBC51CC7738}"/>
              </a:ext>
            </a:extLst>
          </p:cNvPr>
          <p:cNvSpPr txBox="1"/>
          <p:nvPr/>
        </p:nvSpPr>
        <p:spPr>
          <a:xfrm>
            <a:off x="2981325" y="800784"/>
            <a:ext cx="4419600" cy="646331"/>
          </a:xfrm>
          <a:prstGeom prst="rect">
            <a:avLst/>
          </a:prstGeom>
          <a:noFill/>
        </p:spPr>
        <p:txBody>
          <a:bodyPr wrap="square" rtlCol="0">
            <a:spAutoFit/>
          </a:bodyPr>
          <a:lstStyle/>
          <a:p>
            <a:r>
              <a:rPr lang="en-IN" sz="3600" dirty="0"/>
              <a:t>LITERATURE SURVEY</a:t>
            </a:r>
          </a:p>
        </p:txBody>
      </p:sp>
    </p:spTree>
    <p:extLst>
      <p:ext uri="{BB962C8B-B14F-4D97-AF65-F5344CB8AC3E}">
        <p14:creationId xmlns:p14="http://schemas.microsoft.com/office/powerpoint/2010/main" val="1314028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C58"/>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0300" y="4552950"/>
            <a:ext cx="2237946" cy="2001653"/>
            <a:chOff x="0" y="0"/>
            <a:chExt cx="5732310" cy="5126990"/>
          </a:xfrm>
        </p:grpSpPr>
        <p:sp>
          <p:nvSpPr>
            <p:cNvPr id="3" name="Freeform 3"/>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2F2F2"/>
            </a:solidFill>
          </p:spPr>
        </p:sp>
      </p:grpSp>
      <p:sp>
        <p:nvSpPr>
          <p:cNvPr id="4" name="TextBox 4"/>
          <p:cNvSpPr txBox="1"/>
          <p:nvPr/>
        </p:nvSpPr>
        <p:spPr>
          <a:xfrm>
            <a:off x="466014" y="264414"/>
            <a:ext cx="8821572" cy="467106"/>
          </a:xfrm>
          <a:prstGeom prst="rect">
            <a:avLst/>
          </a:prstGeom>
        </p:spPr>
        <p:txBody>
          <a:bodyPr lIns="0" tIns="0" rIns="0" bIns="0" rtlCol="0" anchor="t">
            <a:spAutoFit/>
          </a:bodyPr>
          <a:lstStyle/>
          <a:p>
            <a:pPr>
              <a:lnSpc>
                <a:spcPts val="3492"/>
              </a:lnSpc>
            </a:pPr>
            <a:r>
              <a:rPr lang="en-US" sz="3600" spc="72">
                <a:solidFill>
                  <a:srgbClr val="3112F6"/>
                </a:solidFill>
                <a:latin typeface="Montserrat Classic Bold"/>
              </a:rPr>
              <a:t>The objectives with Technical depth</a:t>
            </a:r>
          </a:p>
        </p:txBody>
      </p:sp>
      <p:grpSp>
        <p:nvGrpSpPr>
          <p:cNvPr id="5" name="Group 5"/>
          <p:cNvGrpSpPr/>
          <p:nvPr/>
        </p:nvGrpSpPr>
        <p:grpSpPr>
          <a:xfrm rot="-5400000">
            <a:off x="8013416" y="5869785"/>
            <a:ext cx="2237946" cy="2001653"/>
            <a:chOff x="0" y="0"/>
            <a:chExt cx="5732310" cy="5126990"/>
          </a:xfrm>
        </p:grpSpPr>
        <p:sp>
          <p:nvSpPr>
            <p:cNvPr id="6" name="Freeform 6"/>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2F2F2"/>
            </a:solidFill>
          </p:spPr>
        </p:sp>
      </p:grpSp>
      <p:grpSp>
        <p:nvGrpSpPr>
          <p:cNvPr id="7" name="Group 7"/>
          <p:cNvGrpSpPr/>
          <p:nvPr/>
        </p:nvGrpSpPr>
        <p:grpSpPr>
          <a:xfrm rot="-5400000">
            <a:off x="-454025" y="1981200"/>
            <a:ext cx="875675" cy="787223"/>
            <a:chOff x="0" y="0"/>
            <a:chExt cx="5732310" cy="5126990"/>
          </a:xfrm>
        </p:grpSpPr>
        <p:sp>
          <p:nvSpPr>
            <p:cNvPr id="8" name="Freeform 8"/>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F7477"/>
            </a:solidFill>
          </p:spPr>
        </p:sp>
      </p:grpSp>
      <p:sp>
        <p:nvSpPr>
          <p:cNvPr id="9" name="TextBox 9"/>
          <p:cNvSpPr txBox="1"/>
          <p:nvPr/>
        </p:nvSpPr>
        <p:spPr>
          <a:xfrm>
            <a:off x="944105" y="1059965"/>
            <a:ext cx="8188284" cy="5977799"/>
          </a:xfrm>
          <a:prstGeom prst="rect">
            <a:avLst/>
          </a:prstGeom>
        </p:spPr>
        <p:txBody>
          <a:bodyPr lIns="0" tIns="0" rIns="0" bIns="0" rtlCol="0" anchor="t">
            <a:spAutoFit/>
          </a:bodyPr>
          <a:lstStyle/>
          <a:p>
            <a:pPr marL="437975" lvl="1" indent="-218987">
              <a:lnSpc>
                <a:spcPts val="2840"/>
              </a:lnSpc>
              <a:buFont typeface="Arial"/>
              <a:buChar char="•"/>
            </a:pPr>
            <a:r>
              <a:rPr lang="en-US" sz="2028">
                <a:solidFill>
                  <a:srgbClr val="000000"/>
                </a:solidFill>
                <a:latin typeface="Muli Black Bold"/>
              </a:rPr>
              <a:t>The objective of a weapon (gun) detection system using machine learning (ML) is to develop a system that can </a:t>
            </a:r>
            <a:r>
              <a:rPr lang="en-US" sz="2028" u="sng">
                <a:solidFill>
                  <a:srgbClr val="000000"/>
                </a:solidFill>
                <a:latin typeface="Muli Black Bold"/>
              </a:rPr>
              <a:t>accurately and reliably detect the presence of firearms</a:t>
            </a:r>
            <a:r>
              <a:rPr lang="en-US" sz="2028">
                <a:solidFill>
                  <a:srgbClr val="000000"/>
                </a:solidFill>
                <a:latin typeface="Muli Black Bold"/>
              </a:rPr>
              <a:t> in real-time using video or image feeds. This system can be used to enhance public safety in areas such as schools, airports, government buildings, and other high-risk areas.</a:t>
            </a:r>
          </a:p>
          <a:p>
            <a:pPr>
              <a:lnSpc>
                <a:spcPts val="2840"/>
              </a:lnSpc>
            </a:pPr>
            <a:endParaRPr lang="en-US" sz="2028">
              <a:solidFill>
                <a:srgbClr val="000000"/>
              </a:solidFill>
              <a:latin typeface="Muli Black Bold"/>
            </a:endParaRPr>
          </a:p>
          <a:p>
            <a:pPr marL="437975" lvl="1" indent="-218987">
              <a:lnSpc>
                <a:spcPts val="2840"/>
              </a:lnSpc>
              <a:buFont typeface="Arial"/>
              <a:buChar char="•"/>
            </a:pPr>
            <a:r>
              <a:rPr lang="en-US" sz="2028">
                <a:solidFill>
                  <a:srgbClr val="000000"/>
                </a:solidFill>
                <a:latin typeface="Muli Black Bold"/>
              </a:rPr>
              <a:t>Technically, the system should be designed to analyze visual data (images or videos) using </a:t>
            </a:r>
            <a:r>
              <a:rPr lang="en-US" sz="2028">
                <a:solidFill>
                  <a:srgbClr val="FFFFFF"/>
                </a:solidFill>
                <a:latin typeface="Muli Black Bold"/>
              </a:rPr>
              <a:t>deep learning algorithms</a:t>
            </a:r>
            <a:r>
              <a:rPr lang="en-US" sz="2028">
                <a:solidFill>
                  <a:srgbClr val="000000"/>
                </a:solidFill>
                <a:latin typeface="Muli Black Bold"/>
              </a:rPr>
              <a:t>, which are a </a:t>
            </a:r>
            <a:r>
              <a:rPr lang="en-US" sz="2028" u="sng">
                <a:solidFill>
                  <a:srgbClr val="000000"/>
                </a:solidFill>
                <a:latin typeface="Muli Black Bold"/>
              </a:rPr>
              <a:t>subset of ML algorithms</a:t>
            </a:r>
            <a:r>
              <a:rPr lang="en-US" sz="2028">
                <a:solidFill>
                  <a:srgbClr val="000000"/>
                </a:solidFill>
                <a:latin typeface="Muli Black Bold"/>
              </a:rPr>
              <a:t>. The system should be trained on large datasets of firearms and non-firearms images to learn the distinguishing features of firearms. These features may include the shape, size, color, and texture of firearms, as well as the context in which they appear.</a:t>
            </a:r>
          </a:p>
          <a:p>
            <a:pPr>
              <a:lnSpc>
                <a:spcPts val="2840"/>
              </a:lnSpc>
            </a:pPr>
            <a:endParaRPr lang="en-US" sz="2028">
              <a:solidFill>
                <a:srgbClr val="000000"/>
              </a:solidFill>
              <a:latin typeface="Muli Black Bold"/>
            </a:endParaRPr>
          </a:p>
          <a:p>
            <a:pPr>
              <a:lnSpc>
                <a:spcPts val="2840"/>
              </a:lnSpc>
              <a:spcBef>
                <a:spcPct val="0"/>
              </a:spcBef>
            </a:pPr>
            <a:endParaRPr lang="en-US" sz="2028">
              <a:solidFill>
                <a:srgbClr val="000000"/>
              </a:solidFill>
              <a:latin typeface="Muli Black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C58"/>
        </a:solidFill>
        <a:effectLst/>
      </p:bgPr>
    </p:bg>
    <p:spTree>
      <p:nvGrpSpPr>
        <p:cNvPr id="1" name=""/>
        <p:cNvGrpSpPr/>
        <p:nvPr/>
      </p:nvGrpSpPr>
      <p:grpSpPr>
        <a:xfrm>
          <a:off x="0" y="0"/>
          <a:ext cx="0" cy="0"/>
          <a:chOff x="0" y="0"/>
          <a:chExt cx="0" cy="0"/>
        </a:xfrm>
      </p:grpSpPr>
      <p:grpSp>
        <p:nvGrpSpPr>
          <p:cNvPr id="2" name="Group 2"/>
          <p:cNvGrpSpPr/>
          <p:nvPr/>
        </p:nvGrpSpPr>
        <p:grpSpPr>
          <a:xfrm>
            <a:off x="-893557" y="5620881"/>
            <a:ext cx="2237946" cy="2001653"/>
            <a:chOff x="0" y="0"/>
            <a:chExt cx="5732310" cy="5126990"/>
          </a:xfrm>
        </p:grpSpPr>
        <p:sp>
          <p:nvSpPr>
            <p:cNvPr id="3" name="Freeform 3"/>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2F2F2"/>
            </a:solidFill>
          </p:spPr>
        </p:sp>
      </p:grpSp>
      <p:grpSp>
        <p:nvGrpSpPr>
          <p:cNvPr id="4" name="Group 4"/>
          <p:cNvGrpSpPr/>
          <p:nvPr/>
        </p:nvGrpSpPr>
        <p:grpSpPr>
          <a:xfrm>
            <a:off x="0" y="101"/>
            <a:ext cx="875675" cy="787223"/>
            <a:chOff x="0" y="0"/>
            <a:chExt cx="5732310" cy="5126990"/>
          </a:xfrm>
        </p:grpSpPr>
        <p:sp>
          <p:nvSpPr>
            <p:cNvPr id="5" name="Freeform 5"/>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F7477"/>
            </a:solidFill>
          </p:spPr>
        </p:sp>
      </p:grpSp>
      <p:grpSp>
        <p:nvGrpSpPr>
          <p:cNvPr id="6" name="Group 6"/>
          <p:cNvGrpSpPr/>
          <p:nvPr/>
        </p:nvGrpSpPr>
        <p:grpSpPr>
          <a:xfrm>
            <a:off x="9022080" y="0"/>
            <a:ext cx="594883" cy="534533"/>
            <a:chOff x="0" y="0"/>
            <a:chExt cx="5732310" cy="5126990"/>
          </a:xfrm>
        </p:grpSpPr>
        <p:sp>
          <p:nvSpPr>
            <p:cNvPr id="7" name="Freeform 7"/>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4CB8B4"/>
            </a:solidFill>
          </p:spPr>
        </p:sp>
      </p:grpSp>
      <p:grpSp>
        <p:nvGrpSpPr>
          <p:cNvPr id="8" name="Group 8"/>
          <p:cNvGrpSpPr/>
          <p:nvPr/>
        </p:nvGrpSpPr>
        <p:grpSpPr>
          <a:xfrm>
            <a:off x="8572500" y="6334125"/>
            <a:ext cx="718955" cy="575164"/>
            <a:chOff x="0" y="0"/>
            <a:chExt cx="6408833" cy="5126990"/>
          </a:xfrm>
        </p:grpSpPr>
        <p:sp>
          <p:nvSpPr>
            <p:cNvPr id="9" name="Freeform 9"/>
            <p:cNvSpPr/>
            <p:nvPr/>
          </p:nvSpPr>
          <p:spPr>
            <a:xfrm>
              <a:off x="0" y="0"/>
              <a:ext cx="6408833" cy="5126990"/>
            </a:xfrm>
            <a:custGeom>
              <a:avLst/>
              <a:gdLst/>
              <a:ahLst/>
              <a:cxnLst/>
              <a:rect l="l" t="t" r="r" b="b"/>
              <a:pathLst>
                <a:path w="6408833" h="5126990">
                  <a:moveTo>
                    <a:pt x="3586893" y="0"/>
                  </a:moveTo>
                  <a:lnTo>
                    <a:pt x="0" y="0"/>
                  </a:lnTo>
                  <a:lnTo>
                    <a:pt x="2821940" y="2564130"/>
                  </a:lnTo>
                  <a:lnTo>
                    <a:pt x="0" y="5126990"/>
                  </a:lnTo>
                  <a:lnTo>
                    <a:pt x="3586893" y="5126990"/>
                  </a:lnTo>
                  <a:lnTo>
                    <a:pt x="6408833" y="2564130"/>
                  </a:lnTo>
                  <a:close/>
                </a:path>
              </a:pathLst>
            </a:custGeom>
            <a:solidFill>
              <a:srgbClr val="FF7477"/>
            </a:solidFill>
          </p:spPr>
        </p:sp>
      </p:grpSp>
      <p:sp>
        <p:nvSpPr>
          <p:cNvPr id="10" name="TextBox 10"/>
          <p:cNvSpPr txBox="1"/>
          <p:nvPr/>
        </p:nvSpPr>
        <p:spPr>
          <a:xfrm>
            <a:off x="-136637" y="1137607"/>
            <a:ext cx="9456159" cy="5052798"/>
          </a:xfrm>
          <a:prstGeom prst="rect">
            <a:avLst/>
          </a:prstGeom>
        </p:spPr>
        <p:txBody>
          <a:bodyPr lIns="0" tIns="0" rIns="0" bIns="0" rtlCol="0" anchor="t">
            <a:spAutoFit/>
          </a:bodyPr>
          <a:lstStyle/>
          <a:p>
            <a:pPr marL="447114" lvl="1" indent="-223557">
              <a:lnSpc>
                <a:spcPts val="2899"/>
              </a:lnSpc>
              <a:buFont typeface="Arial"/>
              <a:buChar char="•"/>
            </a:pPr>
            <a:r>
              <a:rPr lang="en-US" sz="2070">
                <a:solidFill>
                  <a:srgbClr val="000000"/>
                </a:solidFill>
                <a:latin typeface="Muli Black Bold"/>
              </a:rPr>
              <a:t>The system should also be able to handle various real-world challenges, such as changes in lighting conditions, occlusions, and different camera angles. Therefore, the system may need to be equipped with </a:t>
            </a:r>
            <a:r>
              <a:rPr lang="en-US" sz="2070" u="sng">
                <a:solidFill>
                  <a:srgbClr val="000000"/>
                </a:solidFill>
                <a:latin typeface="Muli Black Bold"/>
              </a:rPr>
              <a:t>advanced image processing techniques</a:t>
            </a:r>
            <a:r>
              <a:rPr lang="en-US" sz="2070">
                <a:solidFill>
                  <a:srgbClr val="000000"/>
                </a:solidFill>
                <a:latin typeface="Muli Black Bold"/>
              </a:rPr>
              <a:t>, such as background subtraction, edge detection, and object tracking, to help it distinguish between firearms and other objects.</a:t>
            </a:r>
          </a:p>
          <a:p>
            <a:pPr>
              <a:lnSpc>
                <a:spcPts val="2899"/>
              </a:lnSpc>
            </a:pPr>
            <a:endParaRPr lang="en-US" sz="2070">
              <a:solidFill>
                <a:srgbClr val="000000"/>
              </a:solidFill>
              <a:latin typeface="Muli Black Bold"/>
            </a:endParaRPr>
          </a:p>
          <a:p>
            <a:pPr marL="447114" lvl="1" indent="-223557">
              <a:lnSpc>
                <a:spcPts val="2899"/>
              </a:lnSpc>
              <a:buFont typeface="Arial"/>
              <a:buChar char="•"/>
            </a:pPr>
            <a:r>
              <a:rPr lang="en-US" sz="2070">
                <a:solidFill>
                  <a:srgbClr val="000000"/>
                </a:solidFill>
                <a:latin typeface="Muli Black Bold"/>
              </a:rPr>
              <a:t>Once the system has detected the presence of a firearm, it should be </a:t>
            </a:r>
            <a:r>
              <a:rPr lang="en-US" sz="2070" u="sng">
                <a:solidFill>
                  <a:srgbClr val="000000"/>
                </a:solidFill>
                <a:latin typeface="Muli Black Bold"/>
              </a:rPr>
              <a:t>able to send alerts to security personnel </a:t>
            </a:r>
            <a:r>
              <a:rPr lang="en-US" sz="2070">
                <a:solidFill>
                  <a:srgbClr val="000000"/>
                </a:solidFill>
                <a:latin typeface="Muli Black Bold"/>
              </a:rPr>
              <a:t>or law enforcement agencies, enabling them to take appropriate action. The system should also be designed to continuously learn and improve its accuracy over time through ongoing training with new datasets.</a:t>
            </a:r>
          </a:p>
          <a:p>
            <a:pPr>
              <a:lnSpc>
                <a:spcPts val="2899"/>
              </a:lnSpc>
            </a:pPr>
            <a:endParaRPr lang="en-US" sz="2070">
              <a:solidFill>
                <a:srgbClr val="000000"/>
              </a:solidFill>
              <a:latin typeface="Muli Black Bold"/>
            </a:endParaRPr>
          </a:p>
          <a:p>
            <a:pPr>
              <a:lnSpc>
                <a:spcPts val="2899"/>
              </a:lnSpc>
              <a:spcBef>
                <a:spcPct val="0"/>
              </a:spcBef>
            </a:pPr>
            <a:endParaRPr lang="en-US" sz="2070">
              <a:solidFill>
                <a:srgbClr val="000000"/>
              </a:solidFill>
              <a:latin typeface="Muli Black Bold"/>
            </a:endParaRPr>
          </a:p>
        </p:txBody>
      </p:sp>
      <p:sp>
        <p:nvSpPr>
          <p:cNvPr id="11" name="TextBox 11"/>
          <p:cNvSpPr txBox="1"/>
          <p:nvPr/>
        </p:nvSpPr>
        <p:spPr>
          <a:xfrm>
            <a:off x="466014" y="264414"/>
            <a:ext cx="8821572" cy="467106"/>
          </a:xfrm>
          <a:prstGeom prst="rect">
            <a:avLst/>
          </a:prstGeom>
        </p:spPr>
        <p:txBody>
          <a:bodyPr lIns="0" tIns="0" rIns="0" bIns="0" rtlCol="0" anchor="t">
            <a:spAutoFit/>
          </a:bodyPr>
          <a:lstStyle/>
          <a:p>
            <a:pPr>
              <a:lnSpc>
                <a:spcPts val="3492"/>
              </a:lnSpc>
            </a:pPr>
            <a:r>
              <a:rPr lang="en-US" sz="3600" spc="72">
                <a:solidFill>
                  <a:srgbClr val="3112F6"/>
                </a:solidFill>
                <a:latin typeface="Montserrat Classic Bold"/>
              </a:rPr>
              <a:t>The objectives with Technical depth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5000"/>
          </a:blip>
          <a:srcRect r="40871" b="33563"/>
          <a:stretch>
            <a:fillRect/>
          </a:stretch>
        </p:blipFill>
        <p:spPr>
          <a:xfrm>
            <a:off x="0" y="0"/>
            <a:ext cx="9753600" cy="7315200"/>
          </a:xfrm>
          <a:prstGeom prst="rect">
            <a:avLst/>
          </a:prstGeom>
        </p:spPr>
      </p:pic>
      <p:pic>
        <p:nvPicPr>
          <p:cNvPr id="3" name="Picture 3"/>
          <p:cNvPicPr>
            <a:picLocks noChangeAspect="1"/>
          </p:cNvPicPr>
          <p:nvPr/>
        </p:nvPicPr>
        <p:blipFill>
          <a:blip r:embed="rId3"/>
          <a:srcRect l="4285" r="4285" b="7404"/>
          <a:stretch>
            <a:fillRect/>
          </a:stretch>
        </p:blipFill>
        <p:spPr>
          <a:xfrm>
            <a:off x="2260118" y="731520"/>
            <a:ext cx="4809463" cy="6447592"/>
          </a:xfrm>
          <a:prstGeom prst="rect">
            <a:avLst/>
          </a:prstGeom>
        </p:spPr>
      </p:pic>
      <p:sp>
        <p:nvSpPr>
          <p:cNvPr id="4" name="TextBox 4"/>
          <p:cNvSpPr txBox="1"/>
          <p:nvPr/>
        </p:nvSpPr>
        <p:spPr>
          <a:xfrm>
            <a:off x="3737174" y="193674"/>
            <a:ext cx="1855351" cy="537846"/>
          </a:xfrm>
          <a:prstGeom prst="rect">
            <a:avLst/>
          </a:prstGeom>
        </p:spPr>
        <p:txBody>
          <a:bodyPr lIns="0" tIns="0" rIns="0" bIns="0" rtlCol="0" anchor="t">
            <a:spAutoFit/>
          </a:bodyPr>
          <a:lstStyle/>
          <a:p>
            <a:pPr algn="ctr">
              <a:lnSpc>
                <a:spcPts val="4479"/>
              </a:lnSpc>
            </a:pPr>
            <a:r>
              <a:rPr lang="en-US" sz="3199">
                <a:solidFill>
                  <a:srgbClr val="000000"/>
                </a:solidFill>
                <a:latin typeface="Canva Sans Bold"/>
              </a:rPr>
              <a:t>DATASET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010400" y="5884921"/>
            <a:ext cx="2220062" cy="2220062"/>
            <a:chOff x="0" y="0"/>
            <a:chExt cx="6350000" cy="6350000"/>
          </a:xfrm>
        </p:grpSpPr>
        <p:sp>
          <p:nvSpPr>
            <p:cNvPr id="3" name="Freeform 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00C9A8"/>
            </a:solidFill>
          </p:spPr>
        </p:sp>
      </p:grpSp>
      <p:sp>
        <p:nvSpPr>
          <p:cNvPr id="4" name="TextBox 4"/>
          <p:cNvSpPr txBox="1"/>
          <p:nvPr/>
        </p:nvSpPr>
        <p:spPr>
          <a:xfrm>
            <a:off x="1494384" y="319859"/>
            <a:ext cx="7048500" cy="529209"/>
          </a:xfrm>
          <a:prstGeom prst="rect">
            <a:avLst/>
          </a:prstGeom>
        </p:spPr>
        <p:txBody>
          <a:bodyPr lIns="0" tIns="0" rIns="0" bIns="0" rtlCol="0" anchor="t">
            <a:spAutoFit/>
          </a:bodyPr>
          <a:lstStyle/>
          <a:p>
            <a:pPr>
              <a:lnSpc>
                <a:spcPts val="3947"/>
              </a:lnSpc>
            </a:pPr>
            <a:r>
              <a:rPr lang="en-US" sz="4199">
                <a:solidFill>
                  <a:srgbClr val="00C9A8"/>
                </a:solidFill>
                <a:latin typeface="Peace Sans"/>
              </a:rPr>
              <a:t>MODULES</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1778" b="41778"/>
          <a:stretch>
            <a:fillRect/>
          </a:stretch>
        </p:blipFill>
        <p:spPr>
          <a:xfrm>
            <a:off x="1083575" y="1239593"/>
            <a:ext cx="3935059" cy="647080"/>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896672">
            <a:off x="8311730" y="4451873"/>
            <a:ext cx="1928031" cy="1928031"/>
          </a:xfrm>
          <a:prstGeom prst="rect">
            <a:avLst/>
          </a:prstGeom>
        </p:spPr>
      </p:pic>
      <p:sp>
        <p:nvSpPr>
          <p:cNvPr id="7" name="TextBox 7"/>
          <p:cNvSpPr txBox="1"/>
          <p:nvPr/>
        </p:nvSpPr>
        <p:spPr>
          <a:xfrm>
            <a:off x="263576" y="1325318"/>
            <a:ext cx="935889" cy="469963"/>
          </a:xfrm>
          <a:prstGeom prst="rect">
            <a:avLst/>
          </a:prstGeom>
        </p:spPr>
        <p:txBody>
          <a:bodyPr lIns="0" tIns="0" rIns="0" bIns="0" rtlCol="0" anchor="t">
            <a:spAutoFit/>
          </a:bodyPr>
          <a:lstStyle/>
          <a:p>
            <a:pPr>
              <a:lnSpc>
                <a:spcPts val="3405"/>
              </a:lnSpc>
            </a:pPr>
            <a:r>
              <a:rPr lang="en-US" sz="3622">
                <a:solidFill>
                  <a:srgbClr val="FFCE2B"/>
                </a:solidFill>
                <a:latin typeface="Peace Sans"/>
              </a:rPr>
              <a:t>01</a:t>
            </a:r>
          </a:p>
        </p:txBody>
      </p:sp>
      <p:sp>
        <p:nvSpPr>
          <p:cNvPr id="8" name="TextBox 8"/>
          <p:cNvSpPr txBox="1"/>
          <p:nvPr/>
        </p:nvSpPr>
        <p:spPr>
          <a:xfrm>
            <a:off x="263576" y="2228435"/>
            <a:ext cx="935889" cy="469963"/>
          </a:xfrm>
          <a:prstGeom prst="rect">
            <a:avLst/>
          </a:prstGeom>
        </p:spPr>
        <p:txBody>
          <a:bodyPr lIns="0" tIns="0" rIns="0" bIns="0" rtlCol="0" anchor="t">
            <a:spAutoFit/>
          </a:bodyPr>
          <a:lstStyle/>
          <a:p>
            <a:pPr>
              <a:lnSpc>
                <a:spcPts val="3405"/>
              </a:lnSpc>
            </a:pPr>
            <a:r>
              <a:rPr lang="en-US" sz="3622">
                <a:solidFill>
                  <a:srgbClr val="FFCE2B"/>
                </a:solidFill>
                <a:latin typeface="Peace Sans"/>
              </a:rPr>
              <a:t>02</a:t>
            </a:r>
          </a:p>
        </p:txBody>
      </p:sp>
      <p:sp>
        <p:nvSpPr>
          <p:cNvPr id="9" name="TextBox 9"/>
          <p:cNvSpPr txBox="1"/>
          <p:nvPr/>
        </p:nvSpPr>
        <p:spPr>
          <a:xfrm>
            <a:off x="306944" y="3187636"/>
            <a:ext cx="935889" cy="469963"/>
          </a:xfrm>
          <a:prstGeom prst="rect">
            <a:avLst/>
          </a:prstGeom>
        </p:spPr>
        <p:txBody>
          <a:bodyPr lIns="0" tIns="0" rIns="0" bIns="0" rtlCol="0" anchor="t">
            <a:spAutoFit/>
          </a:bodyPr>
          <a:lstStyle/>
          <a:p>
            <a:pPr>
              <a:lnSpc>
                <a:spcPts val="3405"/>
              </a:lnSpc>
            </a:pPr>
            <a:r>
              <a:rPr lang="en-US" sz="3622">
                <a:solidFill>
                  <a:srgbClr val="FFCE2B"/>
                </a:solidFill>
                <a:latin typeface="Peace Sans"/>
              </a:rPr>
              <a:t>03</a:t>
            </a:r>
          </a:p>
        </p:txBody>
      </p:sp>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277069">
            <a:off x="748880" y="6147323"/>
            <a:ext cx="1928031" cy="1928031"/>
          </a:xfrm>
          <a:prstGeom prst="rect">
            <a:avLst/>
          </a:prstGeom>
        </p:spPr>
      </p:pic>
      <p:grpSp>
        <p:nvGrpSpPr>
          <p:cNvPr id="11" name="Group 11"/>
          <p:cNvGrpSpPr>
            <a:grpSpLocks noChangeAspect="1"/>
          </p:cNvGrpSpPr>
          <p:nvPr/>
        </p:nvGrpSpPr>
        <p:grpSpPr>
          <a:xfrm>
            <a:off x="7055683" y="-980469"/>
            <a:ext cx="2220062" cy="2220062"/>
            <a:chOff x="0" y="0"/>
            <a:chExt cx="6350000" cy="6350000"/>
          </a:xfrm>
        </p:grpSpPr>
        <p:sp>
          <p:nvSpPr>
            <p:cNvPr id="12" name="Freeform 12"/>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00C9A8"/>
            </a:solidFill>
          </p:spPr>
        </p:sp>
      </p:grpSp>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975527">
            <a:off x="5937436" y="-34637"/>
            <a:ext cx="1378329" cy="1378329"/>
          </a:xfrm>
          <a:prstGeom prst="rect">
            <a:avLst/>
          </a:prstGeom>
        </p:spPr>
      </p:pic>
      <p:sp>
        <p:nvSpPr>
          <p:cNvPr id="14" name="TextBox 14"/>
          <p:cNvSpPr txBox="1"/>
          <p:nvPr/>
        </p:nvSpPr>
        <p:spPr>
          <a:xfrm>
            <a:off x="306944" y="4133153"/>
            <a:ext cx="935889" cy="462515"/>
          </a:xfrm>
          <a:prstGeom prst="rect">
            <a:avLst/>
          </a:prstGeom>
        </p:spPr>
        <p:txBody>
          <a:bodyPr lIns="0" tIns="0" rIns="0" bIns="0" rtlCol="0" anchor="t">
            <a:spAutoFit/>
          </a:bodyPr>
          <a:lstStyle/>
          <a:p>
            <a:pPr>
              <a:lnSpc>
                <a:spcPts val="3405"/>
              </a:lnSpc>
            </a:pPr>
            <a:r>
              <a:rPr lang="en-US" sz="3622">
                <a:solidFill>
                  <a:srgbClr val="FFCE2B"/>
                </a:solidFill>
                <a:latin typeface="Peace Sans"/>
              </a:rPr>
              <a:t>04</a:t>
            </a:r>
          </a:p>
        </p:txBody>
      </p:sp>
      <p:sp>
        <p:nvSpPr>
          <p:cNvPr id="15" name="TextBox 15"/>
          <p:cNvSpPr txBox="1"/>
          <p:nvPr/>
        </p:nvSpPr>
        <p:spPr>
          <a:xfrm>
            <a:off x="306944" y="5146787"/>
            <a:ext cx="935889" cy="462515"/>
          </a:xfrm>
          <a:prstGeom prst="rect">
            <a:avLst/>
          </a:prstGeom>
        </p:spPr>
        <p:txBody>
          <a:bodyPr lIns="0" tIns="0" rIns="0" bIns="0" rtlCol="0" anchor="t">
            <a:spAutoFit/>
          </a:bodyPr>
          <a:lstStyle/>
          <a:p>
            <a:pPr>
              <a:lnSpc>
                <a:spcPts val="3405"/>
              </a:lnSpc>
            </a:pPr>
            <a:r>
              <a:rPr lang="en-US" sz="3622">
                <a:solidFill>
                  <a:srgbClr val="FFCE2B"/>
                </a:solidFill>
                <a:latin typeface="Peace Sans"/>
              </a:rPr>
              <a:t>05</a:t>
            </a:r>
          </a:p>
        </p:txBody>
      </p:sp>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1778" b="41778"/>
          <a:stretch>
            <a:fillRect/>
          </a:stretch>
        </p:blipFill>
        <p:spPr>
          <a:xfrm>
            <a:off x="1083575" y="2077931"/>
            <a:ext cx="4058230" cy="667335"/>
          </a:xfrm>
          <a:prstGeom prst="rect">
            <a:avLst/>
          </a:prstGeom>
        </p:spPr>
      </p:pic>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83575" y="2974623"/>
            <a:ext cx="4388906" cy="721711"/>
          </a:xfrm>
          <a:prstGeom prst="rect">
            <a:avLst/>
          </a:prstGeom>
        </p:spPr>
      </p:pic>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83575" y="3971821"/>
            <a:ext cx="4253549" cy="699453"/>
          </a:xfrm>
          <a:prstGeom prst="rect">
            <a:avLst/>
          </a:prstGeom>
        </p:spPr>
      </p:pic>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83575" y="5001514"/>
            <a:ext cx="4058230" cy="667335"/>
          </a:xfrm>
          <a:prstGeom prst="rect">
            <a:avLst/>
          </a:prstGeom>
        </p:spPr>
      </p:pic>
      <p:sp>
        <p:nvSpPr>
          <p:cNvPr id="20" name="TextBox 20"/>
          <p:cNvSpPr txBox="1"/>
          <p:nvPr/>
        </p:nvSpPr>
        <p:spPr>
          <a:xfrm>
            <a:off x="4872038" y="3317843"/>
            <a:ext cx="9525" cy="612839"/>
          </a:xfrm>
          <a:prstGeom prst="rect">
            <a:avLst/>
          </a:prstGeom>
        </p:spPr>
        <p:txBody>
          <a:bodyPr lIns="0" tIns="0" rIns="0" bIns="0" rtlCol="0" anchor="t">
            <a:spAutoFit/>
          </a:bodyPr>
          <a:lstStyle/>
          <a:p>
            <a:pPr algn="ctr">
              <a:lnSpc>
                <a:spcPts val="5071"/>
              </a:lnSpc>
              <a:spcBef>
                <a:spcPct val="0"/>
              </a:spcBef>
            </a:pPr>
            <a:endParaRPr/>
          </a:p>
        </p:txBody>
      </p:sp>
      <p:sp>
        <p:nvSpPr>
          <p:cNvPr id="21" name="TextBox 21"/>
          <p:cNvSpPr txBox="1"/>
          <p:nvPr/>
        </p:nvSpPr>
        <p:spPr>
          <a:xfrm>
            <a:off x="1578831" y="2176648"/>
            <a:ext cx="3302732" cy="422275"/>
          </a:xfrm>
          <a:prstGeom prst="rect">
            <a:avLst/>
          </a:prstGeom>
        </p:spPr>
        <p:txBody>
          <a:bodyPr wrap="square" lIns="0" tIns="0" rIns="0" bIns="0" rtlCol="0" anchor="t">
            <a:spAutoFit/>
          </a:bodyPr>
          <a:lstStyle/>
          <a:p>
            <a:pPr algn="ctr">
              <a:lnSpc>
                <a:spcPts val="3499"/>
              </a:lnSpc>
            </a:pPr>
            <a:r>
              <a:rPr lang="en-US" sz="2499" dirty="0">
                <a:solidFill>
                  <a:srgbClr val="FFFFFF"/>
                </a:solidFill>
                <a:latin typeface="Canva Sans"/>
              </a:rPr>
              <a:t>Detection Module</a:t>
            </a:r>
          </a:p>
        </p:txBody>
      </p:sp>
      <p:sp>
        <p:nvSpPr>
          <p:cNvPr id="22" name="TextBox 22"/>
          <p:cNvSpPr txBox="1"/>
          <p:nvPr/>
        </p:nvSpPr>
        <p:spPr>
          <a:xfrm>
            <a:off x="1141520" y="3088166"/>
            <a:ext cx="4497280" cy="422275"/>
          </a:xfrm>
          <a:prstGeom prst="rect">
            <a:avLst/>
          </a:prstGeom>
        </p:spPr>
        <p:txBody>
          <a:bodyPr wrap="square" lIns="0" tIns="0" rIns="0" bIns="0" rtlCol="0" anchor="t">
            <a:spAutoFit/>
          </a:bodyPr>
          <a:lstStyle/>
          <a:p>
            <a:pPr algn="ctr">
              <a:lnSpc>
                <a:spcPts val="3499"/>
              </a:lnSpc>
            </a:pPr>
            <a:r>
              <a:rPr lang="en-US" sz="2499" dirty="0">
                <a:solidFill>
                  <a:srgbClr val="FFFFFF"/>
                </a:solidFill>
                <a:latin typeface="Canva Sans"/>
              </a:rPr>
              <a:t>Detection  Window Module</a:t>
            </a:r>
          </a:p>
        </p:txBody>
      </p:sp>
      <p:sp>
        <p:nvSpPr>
          <p:cNvPr id="23" name="TextBox 23"/>
          <p:cNvSpPr txBox="1"/>
          <p:nvPr/>
        </p:nvSpPr>
        <p:spPr>
          <a:xfrm>
            <a:off x="1712895" y="4086598"/>
            <a:ext cx="3159143" cy="422275"/>
          </a:xfrm>
          <a:prstGeom prst="rect">
            <a:avLst/>
          </a:prstGeom>
        </p:spPr>
        <p:txBody>
          <a:bodyPr wrap="square" lIns="0" tIns="0" rIns="0" bIns="0" rtlCol="0" anchor="t">
            <a:spAutoFit/>
          </a:bodyPr>
          <a:lstStyle/>
          <a:p>
            <a:pPr algn="ctr">
              <a:lnSpc>
                <a:spcPts val="3499"/>
              </a:lnSpc>
            </a:pPr>
            <a:r>
              <a:rPr lang="en-US" sz="2499" dirty="0">
                <a:solidFill>
                  <a:srgbClr val="FFFFFF"/>
                </a:solidFill>
                <a:latin typeface="Canva Sans"/>
              </a:rPr>
              <a:t>Settings Module</a:t>
            </a:r>
          </a:p>
        </p:txBody>
      </p:sp>
      <p:sp>
        <p:nvSpPr>
          <p:cNvPr id="24" name="TextBox 24"/>
          <p:cNvSpPr txBox="1"/>
          <p:nvPr/>
        </p:nvSpPr>
        <p:spPr>
          <a:xfrm>
            <a:off x="2057579" y="5099899"/>
            <a:ext cx="2823984" cy="422275"/>
          </a:xfrm>
          <a:prstGeom prst="rect">
            <a:avLst/>
          </a:prstGeom>
        </p:spPr>
        <p:txBody>
          <a:bodyPr wrap="square" lIns="0" tIns="0" rIns="0" bIns="0" rtlCol="0" anchor="t">
            <a:spAutoFit/>
          </a:bodyPr>
          <a:lstStyle/>
          <a:p>
            <a:pPr algn="ctr">
              <a:lnSpc>
                <a:spcPts val="3499"/>
              </a:lnSpc>
            </a:pPr>
            <a:r>
              <a:rPr lang="en-US" sz="2499" dirty="0">
                <a:solidFill>
                  <a:srgbClr val="FFFFFF"/>
                </a:solidFill>
                <a:latin typeface="Canva Sans"/>
              </a:rPr>
              <a:t>Main Module</a:t>
            </a:r>
          </a:p>
        </p:txBody>
      </p:sp>
      <p:sp>
        <p:nvSpPr>
          <p:cNvPr id="25" name="TextBox 25"/>
          <p:cNvSpPr txBox="1"/>
          <p:nvPr/>
        </p:nvSpPr>
        <p:spPr>
          <a:xfrm>
            <a:off x="1361480" y="1328183"/>
            <a:ext cx="3917700" cy="422275"/>
          </a:xfrm>
          <a:prstGeom prst="rect">
            <a:avLst/>
          </a:prstGeom>
        </p:spPr>
        <p:txBody>
          <a:bodyPr wrap="square" lIns="0" tIns="0" rIns="0" bIns="0" rtlCol="0" anchor="t">
            <a:spAutoFit/>
          </a:bodyPr>
          <a:lstStyle/>
          <a:p>
            <a:pPr algn="ctr">
              <a:lnSpc>
                <a:spcPts val="3499"/>
              </a:lnSpc>
            </a:pPr>
            <a:r>
              <a:rPr lang="en-US" sz="2499" dirty="0">
                <a:solidFill>
                  <a:srgbClr val="FFFFFF"/>
                </a:solidFill>
                <a:latin typeface="Canva Sans"/>
              </a:rPr>
              <a:t>Login Window Module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8497" y="206613"/>
            <a:ext cx="8776606" cy="1049814"/>
            <a:chOff x="0" y="0"/>
            <a:chExt cx="11702141" cy="1399752"/>
          </a:xfrm>
        </p:grpSpPr>
        <p:sp>
          <p:nvSpPr>
            <p:cNvPr id="3" name="TextBox 3"/>
            <p:cNvSpPr txBox="1"/>
            <p:nvPr/>
          </p:nvSpPr>
          <p:spPr>
            <a:xfrm>
              <a:off x="0" y="0"/>
              <a:ext cx="11702141" cy="660400"/>
            </a:xfrm>
            <a:prstGeom prst="rect">
              <a:avLst/>
            </a:prstGeom>
          </p:spPr>
          <p:txBody>
            <a:bodyPr lIns="0" tIns="0" rIns="0" bIns="0" rtlCol="0" anchor="t">
              <a:spAutoFit/>
            </a:bodyPr>
            <a:lstStyle/>
            <a:p>
              <a:pPr algn="ctr">
                <a:lnSpc>
                  <a:spcPts val="3945"/>
                </a:lnSpc>
              </a:pPr>
              <a:r>
                <a:rPr lang="en-US" sz="3287">
                  <a:solidFill>
                    <a:srgbClr val="0C45A6"/>
                  </a:solidFill>
                  <a:latin typeface="Montserrat Semi-Bold"/>
                </a:rPr>
                <a:t>LOGIN WINDOW MODULE CODE</a:t>
              </a:r>
            </a:p>
          </p:txBody>
        </p:sp>
        <p:sp>
          <p:nvSpPr>
            <p:cNvPr id="4" name="AutoShape 4"/>
            <p:cNvSpPr/>
            <p:nvPr/>
          </p:nvSpPr>
          <p:spPr>
            <a:xfrm>
              <a:off x="5350418" y="1295992"/>
              <a:ext cx="1001305" cy="103760"/>
            </a:xfrm>
            <a:prstGeom prst="rect">
              <a:avLst/>
            </a:prstGeom>
            <a:solidFill>
              <a:srgbClr val="0C45A6"/>
            </a:solidFill>
          </p:spPr>
        </p:sp>
      </p:grpSp>
      <p:sp>
        <p:nvSpPr>
          <p:cNvPr id="5" name="AutoShape 5"/>
          <p:cNvSpPr/>
          <p:nvPr/>
        </p:nvSpPr>
        <p:spPr>
          <a:xfrm>
            <a:off x="52928" y="7168195"/>
            <a:ext cx="9753600" cy="731520"/>
          </a:xfrm>
          <a:prstGeom prst="rect">
            <a:avLst/>
          </a:prstGeom>
          <a:solidFill>
            <a:srgbClr val="FDCF60"/>
          </a:solidFill>
        </p:spPr>
      </p:sp>
      <p:pic>
        <p:nvPicPr>
          <p:cNvPr id="6" name="Picture 6"/>
          <p:cNvPicPr>
            <a:picLocks noChangeAspect="1"/>
          </p:cNvPicPr>
          <p:nvPr/>
        </p:nvPicPr>
        <p:blipFill>
          <a:blip r:embed="rId2"/>
          <a:srcRect r="1622"/>
          <a:stretch>
            <a:fillRect/>
          </a:stretch>
        </p:blipFill>
        <p:spPr>
          <a:xfrm>
            <a:off x="1812611" y="731520"/>
            <a:ext cx="6133103" cy="621276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677</Words>
  <Application>Microsoft Office PowerPoint</Application>
  <PresentationFormat>Custom</PresentationFormat>
  <Paragraphs>55</Paragraphs>
  <Slides>19</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19</vt:i4>
      </vt:variant>
    </vt:vector>
  </HeadingPairs>
  <TitlesOfParts>
    <vt:vector size="35" baseType="lpstr">
      <vt:lpstr>Aileron Regular Bold</vt:lpstr>
      <vt:lpstr>Norwester</vt:lpstr>
      <vt:lpstr>Muli Black</vt:lpstr>
      <vt:lpstr>Peace Sans</vt:lpstr>
      <vt:lpstr>Muli Black Bold</vt:lpstr>
      <vt:lpstr>Canva Sans</vt:lpstr>
      <vt:lpstr>Montserrat Classic Bold</vt:lpstr>
      <vt:lpstr>Raleway Bold</vt:lpstr>
      <vt:lpstr>Canva Sans Bold</vt:lpstr>
      <vt:lpstr>Montserrat Semi-Bold</vt:lpstr>
      <vt:lpstr>Muli Black Bold Italics</vt:lpstr>
      <vt:lpstr>Calibri</vt:lpstr>
      <vt:lpstr>Arial</vt:lpstr>
      <vt:lpstr>Source Sans Pro Bold</vt:lpstr>
      <vt:lpstr>Libre Franklin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Weapon Detection</dc:title>
  <cp:lastModifiedBy>VISHVESH BHARDWAJ</cp:lastModifiedBy>
  <cp:revision>3</cp:revision>
  <dcterms:created xsi:type="dcterms:W3CDTF">2006-08-16T00:00:00Z</dcterms:created>
  <dcterms:modified xsi:type="dcterms:W3CDTF">2023-05-15T18:51:42Z</dcterms:modified>
  <dc:identifier>DAFeE8ndqhI</dc:identifier>
</cp:coreProperties>
</file>